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81" r:id="rId3"/>
    <p:sldId id="282" r:id="rId4"/>
    <p:sldId id="268" r:id="rId5"/>
    <p:sldId id="283" r:id="rId6"/>
    <p:sldId id="263" r:id="rId7"/>
    <p:sldId id="264" r:id="rId8"/>
    <p:sldId id="265" r:id="rId9"/>
    <p:sldId id="266" r:id="rId10"/>
    <p:sldId id="267" r:id="rId11"/>
    <p:sldId id="285" r:id="rId12"/>
    <p:sldId id="284" r:id="rId13"/>
    <p:sldId id="269" r:id="rId14"/>
    <p:sldId id="270" r:id="rId15"/>
    <p:sldId id="286" r:id="rId16"/>
    <p:sldId id="271" r:id="rId17"/>
    <p:sldId id="484" r:id="rId18"/>
    <p:sldId id="272" r:id="rId19"/>
    <p:sldId id="298" r:id="rId20"/>
    <p:sldId id="273" r:id="rId21"/>
    <p:sldId id="295" r:id="rId22"/>
    <p:sldId id="296" r:id="rId23"/>
    <p:sldId id="297" r:id="rId24"/>
    <p:sldId id="485" r:id="rId25"/>
    <p:sldId id="486" r:id="rId26"/>
    <p:sldId id="294" r:id="rId27"/>
    <p:sldId id="274" r:id="rId28"/>
    <p:sldId id="289" r:id="rId29"/>
    <p:sldId id="276" r:id="rId30"/>
    <p:sldId id="278" r:id="rId31"/>
    <p:sldId id="279" r:id="rId32"/>
    <p:sldId id="258" r:id="rId33"/>
    <p:sldId id="280" r:id="rId34"/>
    <p:sldId id="426" r:id="rId35"/>
    <p:sldId id="444" r:id="rId36"/>
    <p:sldId id="483" r:id="rId37"/>
    <p:sldId id="427" r:id="rId38"/>
    <p:sldId id="459" r:id="rId39"/>
    <p:sldId id="467" r:id="rId40"/>
    <p:sldId id="449" r:id="rId41"/>
    <p:sldId id="439" r:id="rId42"/>
    <p:sldId id="300" r:id="rId43"/>
    <p:sldId id="275" r:id="rId44"/>
    <p:sldId id="292" r:id="rId45"/>
    <p:sldId id="290" r:id="rId46"/>
    <p:sldId id="291" r:id="rId47"/>
    <p:sldId id="259" r:id="rId48"/>
    <p:sldId id="260" r:id="rId49"/>
    <p:sldId id="261" r:id="rId50"/>
    <p:sldId id="262" r:id="rId5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1pPr>
    <a:lvl2pPr marL="0" marR="0" indent="228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2pPr>
    <a:lvl3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3pPr>
    <a:lvl4pPr marL="0" marR="0" indent="685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4pPr>
    <a:lvl5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5pPr>
    <a:lvl6pPr marL="0" marR="0" indent="1143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6pPr>
    <a:lvl7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7pPr>
    <a:lvl8pPr marL="0" marR="0" indent="1600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8pPr>
    <a:lvl9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829B"/>
    <a:srgbClr val="D9D9D9"/>
    <a:srgbClr val="A5D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81"/>
    <p:restoredTop sz="70110"/>
  </p:normalViewPr>
  <p:slideViewPr>
    <p:cSldViewPr snapToGrid="0">
      <p:cViewPr>
        <p:scale>
          <a:sx n="90" d="100"/>
          <a:sy n="90" d="100"/>
        </p:scale>
        <p:origin x="6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53899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b="1" dirty="0"/>
              <a:t>Available Indexes: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H" dirty="0"/>
              <a:t>PQ and VAF / VAF cannot be used (class 3)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H" dirty="0"/>
              <a:t>P2 vs P3 / Remove superfluous columns</a:t>
            </a:r>
          </a:p>
        </p:txBody>
      </p:sp>
    </p:spTree>
    <p:extLst>
      <p:ext uri="{BB962C8B-B14F-4D97-AF65-F5344CB8AC3E}">
        <p14:creationId xmlns:p14="http://schemas.microsoft.com/office/powerpoint/2010/main" val="3845294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b="1" dirty="0"/>
              <a:t>Available Indexes: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H" dirty="0"/>
              <a:t>PQ and VAF / VAF can be used (class 1)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CH" dirty="0"/>
              <a:t>P1 vs P2 / Fetch after Limit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428967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922925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03339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4212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317500"/>
            <a:ext cx="24103509" cy="5543550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1866900" y="2197100"/>
            <a:ext cx="15544800" cy="2377082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sz="half" idx="1"/>
          </p:nvPr>
        </p:nvSpPr>
        <p:spPr>
          <a:xfrm>
            <a:off x="1993900" y="6333386"/>
            <a:ext cx="13601700" cy="6488629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" name="logo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36" y="864429"/>
            <a:ext cx="3174423" cy="1039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siegel transp.pdf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9913" y="724354"/>
            <a:ext cx="1318641" cy="131961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8"/>
          <p:cNvSpPr/>
          <p:nvPr/>
        </p:nvSpPr>
        <p:spPr>
          <a:xfrm flipV="1">
            <a:off x="21637206" y="541722"/>
            <a:ext cx="1" cy="1684877"/>
          </a:xfrm>
          <a:prstGeom prst="line">
            <a:avLst/>
          </a:prstGeom>
          <a:ln w="30480">
            <a:solidFill>
              <a:schemeClr val="accent3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16154400" y="12712700"/>
            <a:ext cx="4267200" cy="736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0" y="317500"/>
            <a:ext cx="24104600" cy="9792000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1866899" y="2193925"/>
            <a:ext cx="15544801" cy="2377083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sz="half" idx="1"/>
          </p:nvPr>
        </p:nvSpPr>
        <p:spPr>
          <a:xfrm>
            <a:off x="1993899" y="3504207"/>
            <a:ext cx="13601701" cy="5425456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" name="siegel transp.pdf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9913" y="724354"/>
            <a:ext cx="1318641" cy="1319613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hape 30"/>
          <p:cNvSpPr/>
          <p:nvPr/>
        </p:nvSpPr>
        <p:spPr>
          <a:xfrm flipV="1">
            <a:off x="21637206" y="541722"/>
            <a:ext cx="1" cy="1684877"/>
          </a:xfrm>
          <a:prstGeom prst="line">
            <a:avLst/>
          </a:prstGeom>
          <a:ln w="30480">
            <a:solidFill>
              <a:schemeClr val="accent3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pic>
        <p:nvPicPr>
          <p:cNvPr id="31" name="logo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36" y="864429"/>
            <a:ext cx="3174423" cy="1039462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16154400" y="12712700"/>
            <a:ext cx="4267200" cy="736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0" y="317500"/>
            <a:ext cx="11273334" cy="13081000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866900" y="2197100"/>
            <a:ext cx="15544800" cy="2377082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1993900" y="3505200"/>
            <a:ext cx="13601700" cy="9316815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8" name="logo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36" y="864429"/>
            <a:ext cx="3174423" cy="1039462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xfrm>
            <a:off x="16154400" y="12712700"/>
            <a:ext cx="4267200" cy="736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650195" y="12906376"/>
            <a:ext cx="23145155" cy="1"/>
          </a:xfrm>
          <a:prstGeom prst="line">
            <a:avLst/>
          </a:prstGeom>
          <a:ln w="3175">
            <a:solidFill>
              <a:srgbClr val="000000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19421" y="809625"/>
            <a:ext cx="23145156" cy="2232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45154" cy="9720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2pPr marL="319999" indent="-319999"/>
            <a:lvl3pPr marL="499999" indent="-319999"/>
            <a:lvl4pPr marL="679999" indent="-319999"/>
            <a:lvl5pPr marL="860000" indent="-320000"/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22183649" y="13050688"/>
            <a:ext cx="1590751" cy="34767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hape 6"/>
          <p:cNvSpPr/>
          <p:nvPr/>
        </p:nvSpPr>
        <p:spPr>
          <a:xfrm>
            <a:off x="634999" y="13050688"/>
            <a:ext cx="1945611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/>
            </a:lvl1pPr>
          </a:lstStyle>
          <a:p>
            <a:r>
              <a:rPr lang="de-CH" dirty="0"/>
              <a:t>Data Management </a:t>
            </a:r>
            <a:r>
              <a:rPr lang="de-CH" dirty="0" err="1"/>
              <a:t>for</a:t>
            </a:r>
            <a:r>
              <a:rPr lang="de-CH" dirty="0"/>
              <a:t> Dynamic Multimedia Analytics and Retrieval</a:t>
            </a:r>
            <a:r>
              <a:rPr dirty="0"/>
              <a:t> – </a:t>
            </a:r>
            <a:r>
              <a:rPr lang="de-CH" dirty="0"/>
              <a:t>PhD Defense</a:t>
            </a:r>
            <a:r>
              <a:rPr dirty="0"/>
              <a:t> – </a:t>
            </a:r>
            <a:r>
              <a:rPr lang="de-CH" dirty="0"/>
              <a:t>Ralph Gasser</a:t>
            </a:r>
            <a:r>
              <a:rPr dirty="0"/>
              <a:t>, University of Basel, </a:t>
            </a:r>
            <a:r>
              <a:rPr lang="de-CH" dirty="0"/>
              <a:t>November 2022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9pPr>
    </p:titleStyle>
    <p:bodyStyle>
      <a:lvl1pPr marL="0" marR="0" indent="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1pPr>
      <a:lvl2pPr marL="40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2pPr>
      <a:lvl3pPr marL="58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3pPr>
      <a:lvl4pPr marL="76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4pPr>
      <a:lvl5pPr marL="939999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5pPr>
      <a:lvl6pPr marL="27432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6pPr>
      <a:lvl7pPr marL="32004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7pPr>
      <a:lvl8pPr marL="36576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8pPr>
      <a:lvl9pPr marL="41148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1pPr>
      <a:lvl2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2pPr>
      <a:lvl3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3pPr>
      <a:lvl4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4pPr>
      <a:lvl5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5pPr>
      <a:lvl6pPr marL="0" marR="0" indent="2286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6pPr>
      <a:lvl7pPr marL="0" marR="0" indent="2743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7pPr>
      <a:lvl8pPr marL="0" marR="0" indent="3200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8pPr>
      <a:lvl9pPr marL="0" marR="0" indent="3657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sv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3.png"/><Relationship Id="rId3" Type="http://schemas.openxmlformats.org/officeDocument/2006/relationships/image" Target="../media/image34.svg"/><Relationship Id="rId7" Type="http://schemas.openxmlformats.org/officeDocument/2006/relationships/image" Target="../media/image38.jpeg"/><Relationship Id="rId12" Type="http://schemas.openxmlformats.org/officeDocument/2006/relationships/image" Target="../media/image4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11" Type="http://schemas.openxmlformats.org/officeDocument/2006/relationships/image" Target="../media/image41.jpeg"/><Relationship Id="rId5" Type="http://schemas.openxmlformats.org/officeDocument/2006/relationships/image" Target="../media/image36.jpeg"/><Relationship Id="rId10" Type="http://schemas.openxmlformats.org/officeDocument/2006/relationships/image" Target="../media/image40.jpeg"/><Relationship Id="rId4" Type="http://schemas.openxmlformats.org/officeDocument/2006/relationships/image" Target="../media/image35.jpeg"/><Relationship Id="rId9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13" Type="http://schemas.openxmlformats.org/officeDocument/2006/relationships/image" Target="../media/image38.jpeg"/><Relationship Id="rId3" Type="http://schemas.openxmlformats.org/officeDocument/2006/relationships/image" Target="../media/image34.svg"/><Relationship Id="rId7" Type="http://schemas.openxmlformats.org/officeDocument/2006/relationships/image" Target="../media/image94.png"/><Relationship Id="rId12" Type="http://schemas.openxmlformats.org/officeDocument/2006/relationships/image" Target="../media/image37.jpeg"/><Relationship Id="rId17" Type="http://schemas.openxmlformats.org/officeDocument/2006/relationships/image" Target="../media/image42.jpeg"/><Relationship Id="rId2" Type="http://schemas.openxmlformats.org/officeDocument/2006/relationships/image" Target="../media/image33.pn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6.jpeg"/><Relationship Id="rId5" Type="http://schemas.openxmlformats.org/officeDocument/2006/relationships/image" Target="../media/image93.svg"/><Relationship Id="rId15" Type="http://schemas.openxmlformats.org/officeDocument/2006/relationships/image" Target="../media/image40.jpeg"/><Relationship Id="rId10" Type="http://schemas.openxmlformats.org/officeDocument/2006/relationships/image" Target="../media/image35.jpeg"/><Relationship Id="rId4" Type="http://schemas.openxmlformats.org/officeDocument/2006/relationships/image" Target="../media/image92.png"/><Relationship Id="rId9" Type="http://schemas.openxmlformats.org/officeDocument/2006/relationships/image" Target="../media/image96.png"/><Relationship Id="rId14" Type="http://schemas.openxmlformats.org/officeDocument/2006/relationships/image" Target="../media/image39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18" Type="http://schemas.openxmlformats.org/officeDocument/2006/relationships/image" Target="../media/image100.png"/><Relationship Id="rId3" Type="http://schemas.openxmlformats.org/officeDocument/2006/relationships/image" Target="../media/image34.sv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17" Type="http://schemas.openxmlformats.org/officeDocument/2006/relationships/image" Target="../media/image99.jpeg"/><Relationship Id="rId2" Type="http://schemas.openxmlformats.org/officeDocument/2006/relationships/image" Target="../media/image33.png"/><Relationship Id="rId16" Type="http://schemas.openxmlformats.org/officeDocument/2006/relationships/image" Target="../media/image9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9.jpeg"/><Relationship Id="rId5" Type="http://schemas.openxmlformats.org/officeDocument/2006/relationships/image" Target="../media/image93.svg"/><Relationship Id="rId15" Type="http://schemas.openxmlformats.org/officeDocument/2006/relationships/image" Target="../media/image97.tiff"/><Relationship Id="rId10" Type="http://schemas.openxmlformats.org/officeDocument/2006/relationships/image" Target="../media/image38.jpeg"/><Relationship Id="rId19" Type="http://schemas.openxmlformats.org/officeDocument/2006/relationships/image" Target="../media/image101.svg"/><Relationship Id="rId4" Type="http://schemas.openxmlformats.org/officeDocument/2006/relationships/image" Target="../media/image92.pn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18" Type="http://schemas.openxmlformats.org/officeDocument/2006/relationships/image" Target="../media/image102.jpeg"/><Relationship Id="rId3" Type="http://schemas.openxmlformats.org/officeDocument/2006/relationships/image" Target="../media/image34.sv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17" Type="http://schemas.openxmlformats.org/officeDocument/2006/relationships/image" Target="../media/image99.jpeg"/><Relationship Id="rId2" Type="http://schemas.openxmlformats.org/officeDocument/2006/relationships/image" Target="../media/image33.png"/><Relationship Id="rId16" Type="http://schemas.openxmlformats.org/officeDocument/2006/relationships/image" Target="../media/image101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9.jpeg"/><Relationship Id="rId5" Type="http://schemas.openxmlformats.org/officeDocument/2006/relationships/image" Target="../media/image93.svg"/><Relationship Id="rId15" Type="http://schemas.openxmlformats.org/officeDocument/2006/relationships/image" Target="../media/image100.png"/><Relationship Id="rId10" Type="http://schemas.openxmlformats.org/officeDocument/2006/relationships/image" Target="../media/image38.jpeg"/><Relationship Id="rId19" Type="http://schemas.openxmlformats.org/officeDocument/2006/relationships/image" Target="../media/image103.png"/><Relationship Id="rId4" Type="http://schemas.openxmlformats.org/officeDocument/2006/relationships/image" Target="../media/image92.pn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3.png"/><Relationship Id="rId3" Type="http://schemas.openxmlformats.org/officeDocument/2006/relationships/image" Target="../media/image34.svg"/><Relationship Id="rId7" Type="http://schemas.openxmlformats.org/officeDocument/2006/relationships/image" Target="../media/image38.jpeg"/><Relationship Id="rId12" Type="http://schemas.openxmlformats.org/officeDocument/2006/relationships/image" Target="../media/image4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11" Type="http://schemas.openxmlformats.org/officeDocument/2006/relationships/image" Target="../media/image41.jpeg"/><Relationship Id="rId5" Type="http://schemas.openxmlformats.org/officeDocument/2006/relationships/image" Target="../media/image36.jpeg"/><Relationship Id="rId10" Type="http://schemas.openxmlformats.org/officeDocument/2006/relationships/image" Target="../media/image40.jpeg"/><Relationship Id="rId4" Type="http://schemas.openxmlformats.org/officeDocument/2006/relationships/image" Target="../media/image35.jpeg"/><Relationship Id="rId9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18" Type="http://schemas.openxmlformats.org/officeDocument/2006/relationships/image" Target="../media/image95.svg"/><Relationship Id="rId3" Type="http://schemas.openxmlformats.org/officeDocument/2006/relationships/image" Target="../media/image34.svg"/><Relationship Id="rId21" Type="http://schemas.openxmlformats.org/officeDocument/2006/relationships/image" Target="../media/image108.pn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17" Type="http://schemas.openxmlformats.org/officeDocument/2006/relationships/image" Target="../media/image94.png"/><Relationship Id="rId2" Type="http://schemas.openxmlformats.org/officeDocument/2006/relationships/image" Target="../media/image33.png"/><Relationship Id="rId16" Type="http://schemas.openxmlformats.org/officeDocument/2006/relationships/image" Target="../media/image105.png"/><Relationship Id="rId20" Type="http://schemas.openxmlformats.org/officeDocument/2006/relationships/image" Target="../media/image10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9.jpeg"/><Relationship Id="rId5" Type="http://schemas.openxmlformats.org/officeDocument/2006/relationships/image" Target="../media/image93.svg"/><Relationship Id="rId15" Type="http://schemas.openxmlformats.org/officeDocument/2006/relationships/image" Target="../media/image104.png"/><Relationship Id="rId10" Type="http://schemas.openxmlformats.org/officeDocument/2006/relationships/image" Target="../media/image38.jpeg"/><Relationship Id="rId19" Type="http://schemas.openxmlformats.org/officeDocument/2006/relationships/image" Target="../media/image106.JPG"/><Relationship Id="rId4" Type="http://schemas.openxmlformats.org/officeDocument/2006/relationships/image" Target="../media/image92.pn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90.png"/><Relationship Id="rId7" Type="http://schemas.openxmlformats.org/officeDocument/2006/relationships/image" Target="../media/image3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svg"/><Relationship Id="rId7" Type="http://schemas.openxmlformats.org/officeDocument/2006/relationships/image" Target="../media/image38.jpeg"/><Relationship Id="rId12" Type="http://schemas.openxmlformats.org/officeDocument/2006/relationships/image" Target="../media/image4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11" Type="http://schemas.openxmlformats.org/officeDocument/2006/relationships/image" Target="../media/image41.jpeg"/><Relationship Id="rId5" Type="http://schemas.openxmlformats.org/officeDocument/2006/relationships/image" Target="../media/image36.jpeg"/><Relationship Id="rId10" Type="http://schemas.openxmlformats.org/officeDocument/2006/relationships/image" Target="../media/image40.jpeg"/><Relationship Id="rId4" Type="http://schemas.openxmlformats.org/officeDocument/2006/relationships/image" Target="../media/image35.jpe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xfrm>
            <a:off x="1866898" y="3628821"/>
            <a:ext cx="20851005" cy="1367420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ts val="7700"/>
              </a:lnSpc>
            </a:pPr>
            <a:r>
              <a:rPr lang="en-GB" dirty="0"/>
              <a:t>Data Management for Dynamic Multimedia Analytics and Retrieval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sz="half" idx="1"/>
          </p:nvPr>
        </p:nvSpPr>
        <p:spPr>
          <a:xfrm>
            <a:off x="1892299" y="5268789"/>
            <a:ext cx="20851005" cy="486194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spcBef>
                <a:spcPts val="2000"/>
              </a:spcBef>
              <a:defRPr sz="3000">
                <a:latin typeface="+mn-lt"/>
                <a:ea typeface="+mn-ea"/>
                <a:cs typeface="+mn-cs"/>
                <a:sym typeface="FoundrySterling-Demi"/>
              </a:defRPr>
            </a:pPr>
            <a:r>
              <a:rPr lang="de-CH" dirty="0"/>
              <a:t>PhD Defense</a:t>
            </a:r>
            <a:endParaRPr dirty="0"/>
          </a:p>
          <a:p>
            <a:pPr>
              <a:lnSpc>
                <a:spcPct val="120000"/>
              </a:lnSpc>
              <a:spcBef>
                <a:spcPts val="2000"/>
              </a:spcBef>
              <a:defRPr sz="3000"/>
            </a:pPr>
            <a:endParaRPr dirty="0"/>
          </a:p>
          <a:p>
            <a:pPr>
              <a:lnSpc>
                <a:spcPct val="120000"/>
              </a:lnSpc>
              <a:defRPr sz="3000"/>
            </a:pPr>
            <a:r>
              <a:rPr lang="de-CH" dirty="0"/>
              <a:t>Ralph Gasser</a:t>
            </a:r>
            <a:r>
              <a:rPr dirty="0">
                <a:solidFill>
                  <a:schemeClr val="accent3"/>
                </a:solidFill>
              </a:rPr>
              <a:t>&lt;</a:t>
            </a:r>
            <a:r>
              <a:rPr lang="de-CH" dirty="0" err="1">
                <a:solidFill>
                  <a:schemeClr val="accent3"/>
                </a:solidFill>
              </a:rPr>
              <a:t>ralph.gasser</a:t>
            </a:r>
            <a:r>
              <a:rPr dirty="0">
                <a:solidFill>
                  <a:schemeClr val="accent3"/>
                </a:solidFill>
              </a:rPr>
              <a:t>@</a:t>
            </a:r>
            <a:r>
              <a:rPr dirty="0" err="1">
                <a:solidFill>
                  <a:schemeClr val="accent3"/>
                </a:solidFill>
              </a:rPr>
              <a:t>unibas.ch</a:t>
            </a:r>
            <a:r>
              <a:rPr dirty="0">
                <a:solidFill>
                  <a:schemeClr val="accent3"/>
                </a:solidFill>
              </a:rPr>
              <a:t>&gt;</a:t>
            </a:r>
            <a:br>
              <a:rPr dirty="0">
                <a:solidFill>
                  <a:schemeClr val="accent3"/>
                </a:solidFill>
              </a:rPr>
            </a:br>
            <a:r>
              <a:rPr dirty="0"/>
              <a:t>Databases and Information Systems (DBIS) Group, Department of Mathematics and Computer Science, University of Basel</a:t>
            </a:r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spcBef>
                <a:spcPts val="2000"/>
              </a:spcBef>
              <a:defRPr sz="3000"/>
            </a:pPr>
            <a:r>
              <a:rPr dirty="0"/>
              <a:t>Basel, </a:t>
            </a:r>
            <a:r>
              <a:rPr lang="de-CH" dirty="0"/>
              <a:t>28 November 2022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573E-14C3-0DD9-9659-D2887028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4706FAE-5AD4-9795-3995-70E6EE449B1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94421" y="3041651"/>
                <a:ext cx="12132534" cy="9720413"/>
              </a:xfrm>
              <a:ln>
                <a:noFill/>
              </a:ln>
            </p:spPr>
            <p:txBody>
              <a:bodyPr/>
              <a:lstStyle/>
              <a:p>
                <a:r>
                  <a:rPr lang="en-GB" dirty="0"/>
                  <a:t>Proximity-based Queries (NNS, FNS, Range-search etc.) are enabled by </a:t>
                </a:r>
                <a:r>
                  <a:rPr lang="en-GB" i="1" dirty="0">
                    <a:solidFill>
                      <a:schemeClr val="accent5"/>
                    </a:solidFill>
                  </a:rPr>
                  <a:t>functions</a:t>
                </a:r>
                <a:r>
                  <a:rPr lang="en-GB" dirty="0">
                    <a:solidFill>
                      <a:schemeClr val="accent5"/>
                    </a:solidFill>
                  </a:rPr>
                  <a:t> </a:t>
                </a:r>
                <a:r>
                  <a:rPr lang="en-GB" dirty="0">
                    <a:solidFill>
                      <a:schemeClr val="tx1"/>
                    </a:solidFill>
                  </a:rPr>
                  <a:t>(e.g., Euclidean distance)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Function evaluation is integrated into </a:t>
                </a:r>
                <a:r>
                  <a:rPr lang="en-GB" i="1" dirty="0">
                    <a:solidFill>
                      <a:schemeClr val="accent5"/>
                    </a:solidFill>
                  </a:rPr>
                  <a:t>relational algebra </a:t>
                </a:r>
                <a:r>
                  <a:rPr lang="en-GB" i="1" dirty="0">
                    <a:solidFill>
                      <a:schemeClr val="tx1"/>
                    </a:solidFill>
                  </a:rPr>
                  <a:t>as an </a:t>
                </a:r>
                <a:r>
                  <a:rPr lang="en-GB" i="1" dirty="0">
                    <a:solidFill>
                      <a:schemeClr val="accent5"/>
                    </a:solidFill>
                  </a:rPr>
                  <a:t>extended projection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4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de-CH" sz="4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de-CH" sz="4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de-CH" sz="4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4000" dirty="0"/>
                  <a:t> </a:t>
                </a:r>
                <a:r>
                  <a:rPr lang="en-GB" i="1" dirty="0">
                    <a:solidFill>
                      <a:schemeClr val="accent5"/>
                    </a:solidFill>
                  </a:rPr>
                  <a:t>  </a:t>
                </a:r>
              </a:p>
              <a:p>
                <a:r>
                  <a:rPr lang="en-GB" dirty="0">
                    <a:solidFill>
                      <a:schemeClr val="tx1"/>
                    </a:solidFill>
                    <a:sym typeface="Wingdings" pitchFamily="2" charset="2"/>
                  </a:rPr>
                  <a:t> Operator tree can be manipulated (e.g., index replacement)</a:t>
                </a:r>
                <a:endParaRPr lang="en-GB" dirty="0">
                  <a:solidFill>
                    <a:schemeClr val="tx1"/>
                  </a:solidFill>
                </a:endParaRPr>
              </a:p>
              <a:p>
                <a:endParaRPr lang="en-GB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chemeClr val="tx1"/>
                    </a:solidFill>
                  </a:rPr>
                  <a:t>Functions themselves are </a:t>
                </a:r>
                <a:r>
                  <a:rPr lang="en-GB" i="1" dirty="0">
                    <a:solidFill>
                      <a:schemeClr val="accent5"/>
                    </a:solidFill>
                  </a:rPr>
                  <a:t>first-class citizens </a:t>
                </a:r>
                <a:r>
                  <a:rPr lang="en-GB" dirty="0">
                    <a:solidFill>
                      <a:schemeClr val="tx1"/>
                    </a:solidFill>
                  </a:rPr>
                  <a:t>of the DBMS and allow for optimization</a:t>
                </a:r>
                <a:endParaRPr lang="en-GB" dirty="0">
                  <a:solidFill>
                    <a:schemeClr val="tx1"/>
                  </a:solidFill>
                  <a:sym typeface="Wingdings" pitchFamily="2" charset="2"/>
                </a:endParaRPr>
              </a:p>
              <a:p>
                <a:pPr lvl="1">
                  <a:buFont typeface="Wingdings" pitchFamily="2" charset="2"/>
                  <a:buChar char="à"/>
                </a:pPr>
                <a:r>
                  <a:rPr lang="en-GB" dirty="0">
                    <a:solidFill>
                      <a:schemeClr val="tx1"/>
                    </a:solidFill>
                    <a:sym typeface="Wingdings" pitchFamily="2" charset="2"/>
                  </a:rPr>
                  <a:t> Functions are part of the DBMS catalogue</a:t>
                </a:r>
              </a:p>
              <a:p>
                <a:pPr lvl="1">
                  <a:buFont typeface="Wingdings" pitchFamily="2" charset="2"/>
                  <a:buChar char="à"/>
                </a:pPr>
                <a:r>
                  <a:rPr lang="en-GB" dirty="0">
                    <a:solidFill>
                      <a:schemeClr val="tx1"/>
                    </a:solidFill>
                    <a:sym typeface="Wingdings" pitchFamily="2" charset="2"/>
                  </a:rPr>
                  <a:t> Different physical implementations may exist</a:t>
                </a:r>
              </a:p>
              <a:p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4706FAE-5AD4-9795-3995-70E6EE449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94421" y="3041651"/>
                <a:ext cx="12132534" cy="9720413"/>
              </a:xfrm>
              <a:blipFill>
                <a:blip r:embed="rId2"/>
                <a:stretch>
                  <a:fillRect l="-2615" t="-782" r="-32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93BA04B-B9EE-8BBB-A87C-B44D09E5CD70}"/>
              </a:ext>
            </a:extLst>
          </p:cNvPr>
          <p:cNvSpPr/>
          <p:nvPr/>
        </p:nvSpPr>
        <p:spPr>
          <a:xfrm>
            <a:off x="17305346" y="7136432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A167EC-B9B6-8BB5-1E89-A2CA4B4EBEFA}"/>
              </a:ext>
            </a:extLst>
          </p:cNvPr>
          <p:cNvSpPr/>
          <p:nvPr/>
        </p:nvSpPr>
        <p:spPr>
          <a:xfrm>
            <a:off x="17305346" y="8240554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81877A-07A2-141B-B3A8-CCF95C038E7D}"/>
              </a:ext>
            </a:extLst>
          </p:cNvPr>
          <p:cNvSpPr/>
          <p:nvPr/>
        </p:nvSpPr>
        <p:spPr>
          <a:xfrm>
            <a:off x="17305346" y="9344676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92C5E7-A3CF-A8B8-8D35-3C45AA0C6341}"/>
              </a:ext>
            </a:extLst>
          </p:cNvPr>
          <p:cNvSpPr/>
          <p:nvPr/>
        </p:nvSpPr>
        <p:spPr>
          <a:xfrm>
            <a:off x="17305346" y="10448798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567893-A266-CFEC-46A0-8A4869619675}"/>
              </a:ext>
            </a:extLst>
          </p:cNvPr>
          <p:cNvSpPr/>
          <p:nvPr/>
        </p:nvSpPr>
        <p:spPr>
          <a:xfrm>
            <a:off x="17305346" y="11552920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0B04A2-6095-C542-F098-38EBC204AA0B}"/>
              </a:ext>
            </a:extLst>
          </p:cNvPr>
          <p:cNvCxnSpPr>
            <a:stCxn id="4" idx="2"/>
          </p:cNvCxnSpPr>
          <p:nvPr/>
        </p:nvCxnSpPr>
        <p:spPr>
          <a:xfrm>
            <a:off x="18518326" y="7931521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74CCBC-EAA0-4AE6-BD18-329E4FA401F6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8518326" y="9035643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D23950-3B39-0553-A267-26475088A09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8518326" y="10139765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6FF396-6B07-5CDA-70F0-DEA8CD6E0467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8518326" y="11243887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E1D672-8ED6-8614-7C86-27CD1151FF6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8518326" y="12348009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Left Brace 24">
            <a:extLst>
              <a:ext uri="{FF2B5EF4-FFF2-40B4-BE49-F238E27FC236}">
                <a16:creationId xmlns:a16="http://schemas.microsoft.com/office/drawing/2014/main" id="{EE4386AE-2F0A-7BFB-4859-0584A30CDDC4}"/>
              </a:ext>
            </a:extLst>
          </p:cNvPr>
          <p:cNvSpPr/>
          <p:nvPr/>
        </p:nvSpPr>
        <p:spPr>
          <a:xfrm>
            <a:off x="16092367" y="8240554"/>
            <a:ext cx="951722" cy="3003333"/>
          </a:xfrm>
          <a:prstGeom prst="leftBrac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084C90-8AE2-F972-AE08-154985D1424D}"/>
              </a:ext>
            </a:extLst>
          </p:cNvPr>
          <p:cNvSpPr txBox="1"/>
          <p:nvPr/>
        </p:nvSpPr>
        <p:spPr>
          <a:xfrm>
            <a:off x="14806220" y="9382560"/>
            <a:ext cx="1098058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F24799-2A41-35AD-FB44-104378CDA20E}"/>
                  </a:ext>
                </a:extLst>
              </p:cNvPr>
              <p:cNvSpPr txBox="1"/>
              <p:nvPr/>
            </p:nvSpPr>
            <p:spPr>
              <a:xfrm>
                <a:off x="19983904" y="8407265"/>
                <a:ext cx="3414501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sSubPr>
                      <m:e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𝐿</m:t>
                        </m:r>
                      </m:e>
                      <m:sub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dPr>
                      <m:e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𝑓</m:t>
                        </m:r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,[0,0,0]</m:t>
                        </m:r>
                      </m:e>
                    </m:d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→</m:t>
                    </m:r>
                    <m:r>
                      <a:rPr kumimoji="0" lang="de-CH" sz="2400" b="0" i="0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 </m:t>
                    </m:r>
                  </m:oMath>
                </a14:m>
                <a:r>
                  <a:rPr kumimoji="0" lang="en-GB" sz="24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Monaco" pitchFamily="2" charset="77"/>
                    <a:sym typeface="FoundrySterling-Book"/>
                  </a:rPr>
                  <a:t>dist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F24799-2A41-35AD-FB44-104378CDA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3904" y="8407265"/>
                <a:ext cx="3414501" cy="461665"/>
              </a:xfrm>
              <a:prstGeom prst="rect">
                <a:avLst/>
              </a:prstGeom>
              <a:blipFill>
                <a:blip r:embed="rId3"/>
                <a:stretch>
                  <a:fillRect l="-370" t="-7895" b="-2894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4DD888F-CCDD-0B49-F216-DADC5917106A}"/>
              </a:ext>
            </a:extLst>
          </p:cNvPr>
          <p:cNvSpPr txBox="1"/>
          <p:nvPr/>
        </p:nvSpPr>
        <p:spPr>
          <a:xfrm>
            <a:off x="19983904" y="9506858"/>
            <a:ext cx="304766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18F779-B0DA-1F4F-2653-605C4B6D7FA2}"/>
              </a:ext>
            </a:extLst>
          </p:cNvPr>
          <p:cNvSpPr txBox="1"/>
          <p:nvPr/>
        </p:nvSpPr>
        <p:spPr>
          <a:xfrm>
            <a:off x="19983904" y="10648955"/>
            <a:ext cx="77788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C611E1-C2A6-8B4B-1749-5591A179A777}"/>
              </a:ext>
            </a:extLst>
          </p:cNvPr>
          <p:cNvSpPr txBox="1"/>
          <p:nvPr/>
        </p:nvSpPr>
        <p:spPr>
          <a:xfrm>
            <a:off x="19983904" y="11719631"/>
            <a:ext cx="219614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id,dist</a:t>
            </a:r>
            <a:endParaRPr kumimoji="0" lang="en-GB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onaco" pitchFamily="2" charset="77"/>
              <a:sym typeface="FoundrySterling-Book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5D562C-B1B8-8112-92FA-56DC0A42971B}"/>
              </a:ext>
            </a:extLst>
          </p:cNvPr>
          <p:cNvSpPr txBox="1"/>
          <p:nvPr/>
        </p:nvSpPr>
        <p:spPr>
          <a:xfrm>
            <a:off x="19983904" y="7258353"/>
            <a:ext cx="341450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paintings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BEF4CE-E646-1680-A967-9A010A0F5431}"/>
              </a:ext>
            </a:extLst>
          </p:cNvPr>
          <p:cNvSpPr txBox="1"/>
          <p:nvPr/>
        </p:nvSpPr>
        <p:spPr>
          <a:xfrm>
            <a:off x="14198421" y="3005744"/>
            <a:ext cx="919998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select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id, L2(f,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[0,0,0]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)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distance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from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paintings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order by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distance </a:t>
            </a:r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limit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BE110A-E23D-C3F3-7FEC-8E0287089533}"/>
                  </a:ext>
                </a:extLst>
              </p:cNvPr>
              <p:cNvSpPr txBox="1"/>
              <p:nvPr/>
            </p:nvSpPr>
            <p:spPr>
              <a:xfrm>
                <a:off x="13987359" y="5023059"/>
                <a:ext cx="9044214" cy="7682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de-CH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C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,↑</m:t>
                              </m:r>
                            </m:sub>
                          </m:s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de-CH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𝑖𝑑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de-CH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  <m:t>, [0,0,0]</m:t>
                              </m:r>
                            </m:e>
                          </m:d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sub>
                      </m:sSub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ℛ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CH" b="0" i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BE110A-E23D-C3F3-7FEC-8E0287089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7359" y="5023059"/>
                <a:ext cx="9044214" cy="768224"/>
              </a:xfrm>
              <a:prstGeom prst="rect">
                <a:avLst/>
              </a:prstGeom>
              <a:blipFill>
                <a:blip r:embed="rId4"/>
                <a:stretch>
                  <a:fillRect b="-161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415DE93-636B-6CD1-81E7-1AC69D2E5A79}"/>
              </a:ext>
            </a:extLst>
          </p:cNvPr>
          <p:cNvSpPr txBox="1"/>
          <p:nvPr/>
        </p:nvSpPr>
        <p:spPr>
          <a:xfrm>
            <a:off x="17845036" y="4368264"/>
            <a:ext cx="119904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Logical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2F17EC-B764-EBBF-FEB2-2A71296794A1}"/>
              </a:ext>
            </a:extLst>
          </p:cNvPr>
          <p:cNvSpPr txBox="1"/>
          <p:nvPr/>
        </p:nvSpPr>
        <p:spPr>
          <a:xfrm>
            <a:off x="17819373" y="6323837"/>
            <a:ext cx="138018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Physical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C8CE06-5D54-1375-7144-F1845795A255}"/>
              </a:ext>
            </a:extLst>
          </p:cNvPr>
          <p:cNvSpPr txBox="1"/>
          <p:nvPr/>
        </p:nvSpPr>
        <p:spPr>
          <a:xfrm>
            <a:off x="17969297" y="2209947"/>
            <a:ext cx="1098058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2745866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25" grpId="0" animBg="1"/>
      <p:bldP spid="26" grpId="0"/>
      <p:bldP spid="28" grpId="0"/>
      <p:bldP spid="29" grpId="0"/>
      <p:bldP spid="30" grpId="0"/>
      <p:bldP spid="31" grpId="0"/>
      <p:bldP spid="32" grpId="0"/>
      <p:bldP spid="33" grpId="0"/>
      <p:bldP spid="13" grpId="0"/>
      <p:bldP spid="16" grpId="0"/>
      <p:bldP spid="17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79B5-57AE-14A9-C24F-DAAF5E42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accent3"/>
                </a:solidFill>
              </a:rPr>
              <a:t>Planning and Optimisation using Indexes</a:t>
            </a:r>
            <a:endParaRPr lang="en-CH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F62F2D-E63F-06A5-5CAA-8B1566F0CDD6}"/>
              </a:ext>
            </a:extLst>
          </p:cNvPr>
          <p:cNvSpPr/>
          <p:nvPr/>
        </p:nvSpPr>
        <p:spPr>
          <a:xfrm>
            <a:off x="3263691" y="43903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A947D9-F07B-F29D-49F8-FC647B744268}"/>
              </a:ext>
            </a:extLst>
          </p:cNvPr>
          <p:cNvSpPr/>
          <p:nvPr/>
        </p:nvSpPr>
        <p:spPr>
          <a:xfrm>
            <a:off x="3263691" y="54944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C23944-0C57-600B-EBB7-0C42EFF3CBA7}"/>
              </a:ext>
            </a:extLst>
          </p:cNvPr>
          <p:cNvSpPr/>
          <p:nvPr/>
        </p:nvSpPr>
        <p:spPr>
          <a:xfrm>
            <a:off x="10418391" y="43903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8FD88C-2015-5A12-2F4B-98EF57A83720}"/>
              </a:ext>
            </a:extLst>
          </p:cNvPr>
          <p:cNvSpPr/>
          <p:nvPr/>
        </p:nvSpPr>
        <p:spPr>
          <a:xfrm>
            <a:off x="10418391" y="54944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824B23-A1A1-EC79-ED14-692EAFB6AB9F}"/>
              </a:ext>
            </a:extLst>
          </p:cNvPr>
          <p:cNvSpPr/>
          <p:nvPr/>
        </p:nvSpPr>
        <p:spPr>
          <a:xfrm>
            <a:off x="10418391" y="6598621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ACD5CC-3311-5BEA-F7E8-5E1CB3FC915D}"/>
              </a:ext>
            </a:extLst>
          </p:cNvPr>
          <p:cNvSpPr/>
          <p:nvPr/>
        </p:nvSpPr>
        <p:spPr>
          <a:xfrm>
            <a:off x="17648860" y="43903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8D9E55-3B81-F231-A71E-87CE4DCB3070}"/>
              </a:ext>
            </a:extLst>
          </p:cNvPr>
          <p:cNvSpPr/>
          <p:nvPr/>
        </p:nvSpPr>
        <p:spPr>
          <a:xfrm>
            <a:off x="17648860" y="54944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223C21-0664-3B16-11D8-7664643DACBE}"/>
              </a:ext>
            </a:extLst>
          </p:cNvPr>
          <p:cNvSpPr/>
          <p:nvPr/>
        </p:nvSpPr>
        <p:spPr>
          <a:xfrm>
            <a:off x="17648860" y="6598621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EF5D65-0CEE-35B6-5694-A5AF1F653866}"/>
              </a:ext>
            </a:extLst>
          </p:cNvPr>
          <p:cNvSpPr/>
          <p:nvPr/>
        </p:nvSpPr>
        <p:spPr>
          <a:xfrm>
            <a:off x="17648860" y="7702743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BC2A59-16F9-3D35-41DE-04D69547AAC6}"/>
              </a:ext>
            </a:extLst>
          </p:cNvPr>
          <p:cNvSpPr txBox="1"/>
          <p:nvPr/>
        </p:nvSpPr>
        <p:spPr>
          <a:xfrm>
            <a:off x="3680780" y="3041655"/>
            <a:ext cx="1622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5B0C0F-14FD-CABA-34E3-0C779C984E31}"/>
              </a:ext>
            </a:extLst>
          </p:cNvPr>
          <p:cNvSpPr txBox="1"/>
          <p:nvPr/>
        </p:nvSpPr>
        <p:spPr>
          <a:xfrm>
            <a:off x="10820251" y="3041652"/>
            <a:ext cx="1622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571F09-4555-16E5-E1FD-132638A6686E}"/>
              </a:ext>
            </a:extLst>
          </p:cNvPr>
          <p:cNvSpPr txBox="1"/>
          <p:nvPr/>
        </p:nvSpPr>
        <p:spPr>
          <a:xfrm>
            <a:off x="18065949" y="3041653"/>
            <a:ext cx="1622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81CA26-BA0B-9B9F-749B-6BAE3B514CE8}"/>
              </a:ext>
            </a:extLst>
          </p:cNvPr>
          <p:cNvSpPr txBox="1"/>
          <p:nvPr/>
        </p:nvSpPr>
        <p:spPr>
          <a:xfrm>
            <a:off x="1609480" y="9459460"/>
            <a:ext cx="5760720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”replaces” function execution.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Example: </a:t>
            </a:r>
            <a:r>
              <a:rPr kumimoji="0" lang="en-CH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PQ [1]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8C429E-BD59-CAE5-DD05-655C7D9C32DC}"/>
              </a:ext>
            </a:extLst>
          </p:cNvPr>
          <p:cNvSpPr txBox="1"/>
          <p:nvPr/>
        </p:nvSpPr>
        <p:spPr>
          <a:xfrm>
            <a:off x="8751010" y="9244017"/>
            <a:ext cx="5760720" cy="19030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can replace function execution and induces order.</a:t>
            </a:r>
            <a:endParaRPr lang="en-CH" sz="2800" dirty="0"/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Example: </a:t>
            </a:r>
            <a:r>
              <a:rPr lang="en-CH" sz="2800" dirty="0"/>
              <a:t>Cached Results</a:t>
            </a:r>
            <a:endParaRPr kumimoji="0" lang="en-CH" sz="2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0400EB-02BC-F4AB-C3B1-2CEA277F632A}"/>
              </a:ext>
            </a:extLst>
          </p:cNvPr>
          <p:cNvSpPr txBox="1"/>
          <p:nvPr/>
        </p:nvSpPr>
        <p:spPr>
          <a:xfrm>
            <a:off x="15996708" y="9244017"/>
            <a:ext cx="5760720" cy="19030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covers a specific edge case </a:t>
            </a:r>
            <a:b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(e.g., NNS, FNS).</a:t>
            </a:r>
            <a:endParaRPr lang="en-CH" sz="2800" dirty="0"/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Example: </a:t>
            </a:r>
            <a:r>
              <a:rPr lang="en-CH" sz="2800" dirty="0"/>
              <a:t>VAF [2]</a:t>
            </a:r>
            <a:endParaRPr kumimoji="0" lang="en-CH" sz="2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CE0F84-1C12-099D-E0D0-1601E54BDA1A}"/>
              </a:ext>
            </a:extLst>
          </p:cNvPr>
          <p:cNvSpPr txBox="1"/>
          <p:nvPr/>
        </p:nvSpPr>
        <p:spPr>
          <a:xfrm>
            <a:off x="619421" y="11893287"/>
            <a:ext cx="176248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Jégou</a:t>
            </a:r>
            <a:r>
              <a:rPr lang="en-GB" sz="2400" dirty="0">
                <a:solidFill>
                  <a:schemeClr val="accent4"/>
                </a:solidFill>
              </a:rPr>
              <a:t> et al. (2011). Product Quantization for Nearest </a:t>
            </a:r>
            <a:r>
              <a:rPr lang="en-GB" sz="2400" dirty="0" err="1">
                <a:solidFill>
                  <a:schemeClr val="accent4"/>
                </a:solidFill>
              </a:rPr>
              <a:t>Neighbor</a:t>
            </a:r>
            <a:r>
              <a:rPr lang="en-GB" sz="2400" dirty="0">
                <a:solidFill>
                  <a:schemeClr val="accent4"/>
                </a:solidFill>
              </a:rPr>
              <a:t> Search.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[2] Weber et al. (1998). A Quantitative Analysis and Performance Study for Similarity-Search Methods in High-Dimensional Spaces.</a:t>
            </a:r>
            <a:endParaRPr lang="en-GB" sz="2000" b="0" i="0" dirty="0">
              <a:solidFill>
                <a:schemeClr val="accent4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BD6387E-603C-74E5-B640-7671DED2952C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4476671" y="51854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F1A18E-AD20-232C-61B7-7DE1E4614643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11631371" y="51854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02AD02-93A4-C4E2-3E52-8F80A4F07687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11631371" y="6289588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18162B-2902-1A8E-5EE6-5628DCC37DDA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18861840" y="51854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420E6BC-ADF3-06F6-F8AA-ABBB95394C8F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18861840" y="6289588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987E54-FDE6-3593-F857-3D414915C62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18861840" y="7393710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6052703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2D0B-6CC1-D503-7793-9AB9955A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accent3"/>
                </a:solidFill>
              </a:rPr>
              <a:t>Planning and Optimising on a Function Level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C77CA37-D943-FDCF-A67E-FA2591CFB056}"/>
                  </a:ext>
                </a:extLst>
              </p:cNvPr>
              <p:cNvSpPr/>
              <p:nvPr/>
            </p:nvSpPr>
            <p:spPr>
              <a:xfrm>
                <a:off x="8120792" y="4113085"/>
                <a:ext cx="6280297" cy="7950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>
                <a:solidFill>
                  <a:schemeClr val="bg2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𝑓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: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𝒟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1</m:t>
                          </m:r>
                        </m:sub>
                      </m:sSub>
                      <m:r>
                        <a:rPr lang="de-CH" i="1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,…,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𝒟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𝑚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→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𝒟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C77CA37-D943-FDCF-A67E-FA2591CFB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92" y="4113085"/>
                <a:ext cx="6280297" cy="795089"/>
              </a:xfrm>
              <a:prstGeom prst="rect">
                <a:avLst/>
              </a:prstGeom>
              <a:blipFill>
                <a:blip r:embed="rId2"/>
                <a:stretch>
                  <a:fillRect b="-13846"/>
                </a:stretch>
              </a:blipFill>
              <a:ln w="25400" cap="flat">
                <a:solidFill>
                  <a:schemeClr val="bg2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A0A0B5D-1201-10E7-C256-D33B1C369C7E}"/>
              </a:ext>
            </a:extLst>
          </p:cNvPr>
          <p:cNvSpPr txBox="1"/>
          <p:nvPr/>
        </p:nvSpPr>
        <p:spPr>
          <a:xfrm>
            <a:off x="1269350" y="4208309"/>
            <a:ext cx="273792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General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DD3A8E-17DB-70D9-FF84-C83C906EC555}"/>
              </a:ext>
            </a:extLst>
          </p:cNvPr>
          <p:cNvSpPr txBox="1"/>
          <p:nvPr/>
        </p:nvSpPr>
        <p:spPr>
          <a:xfrm>
            <a:off x="1269350" y="6247576"/>
            <a:ext cx="3667671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Distance Function 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D7658C-8029-D0A1-A16D-9EEF5379246C}"/>
                  </a:ext>
                </a:extLst>
              </p:cNvPr>
              <p:cNvSpPr/>
              <p:nvPr/>
            </p:nvSpPr>
            <p:spPr>
              <a:xfrm>
                <a:off x="8120789" y="6131454"/>
                <a:ext cx="6280297" cy="842667"/>
              </a:xfrm>
              <a:prstGeom prst="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FoundrySterling-Book"/>
                      </a:rPr>
                      <m:t>𝛿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FoundrySterling-Book"/>
                      </a:rPr>
                      <m:t>: </m:t>
                    </m:r>
                    <m:sSub>
                      <m:sSubPr>
                        <m:ctrlP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CH" i="1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de-CH" dirty="0">
                    <a:solidFill>
                      <a:schemeClr val="accent3">
                        <a:lumOff val="-4117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de-CH" i="1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D7658C-8029-D0A1-A16D-9EEF53792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89" y="6131454"/>
                <a:ext cx="6280297" cy="842667"/>
              </a:xfrm>
              <a:prstGeom prst="rect">
                <a:avLst/>
              </a:prstGeom>
              <a:blipFill>
                <a:blip r:embed="rId3"/>
                <a:stretch>
                  <a:fillRect l="-402" r="-604" b="-10000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262FD7B-5B66-7228-1348-F1D44ED395BB}"/>
                  </a:ext>
                </a:extLst>
              </p:cNvPr>
              <p:cNvSpPr/>
              <p:nvPr/>
            </p:nvSpPr>
            <p:spPr>
              <a:xfrm>
                <a:off x="8120791" y="8274594"/>
                <a:ext cx="6280297" cy="842667"/>
              </a:xfrm>
              <a:prstGeom prst="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𝛿</m:t>
                      </m:r>
                      <m:r>
                        <a:rPr kumimoji="0" lang="de-CH" sz="40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:</m:t>
                      </m:r>
                      <m:sSub>
                        <m:sSubPr>
                          <m:ctrlPr>
                            <a:rPr lang="de-CH" i="1"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de-CH" i="1"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de-CH" b="0" i="1" smtClean="0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de-CH" b="0" i="1" smtClean="0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262FD7B-5B66-7228-1348-F1D44ED39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91" y="8274594"/>
                <a:ext cx="6280297" cy="842667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0080F53-755B-7A70-5920-7D3B31D530B3}"/>
              </a:ext>
            </a:extLst>
          </p:cNvPr>
          <p:cNvSpPr txBox="1"/>
          <p:nvPr/>
        </p:nvSpPr>
        <p:spPr>
          <a:xfrm>
            <a:off x="1269349" y="8286843"/>
            <a:ext cx="3696525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b="1" dirty="0"/>
              <a:t>Logical Implementation</a:t>
            </a: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2E6796-EDB2-9CC0-2424-433F7603E3E6}"/>
              </a:ext>
            </a:extLst>
          </p:cNvPr>
          <p:cNvSpPr/>
          <p:nvPr/>
        </p:nvSpPr>
        <p:spPr>
          <a:xfrm>
            <a:off x="6818304" y="10983785"/>
            <a:ext cx="2080439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Scalar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7FC4CF-BE7C-6259-ED92-65AF95AAA62A}"/>
              </a:ext>
            </a:extLst>
          </p:cNvPr>
          <p:cNvSpPr/>
          <p:nvPr/>
        </p:nvSpPr>
        <p:spPr>
          <a:xfrm>
            <a:off x="9915921" y="10983784"/>
            <a:ext cx="269004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Vectorised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CEFABF-F837-F571-E11F-584508B2A8C9}"/>
              </a:ext>
            </a:extLst>
          </p:cNvPr>
          <p:cNvSpPr/>
          <p:nvPr/>
        </p:nvSpPr>
        <p:spPr>
          <a:xfrm>
            <a:off x="13451248" y="10983783"/>
            <a:ext cx="269004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GPU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AE45F3-563C-444A-B8FB-0E63D49D9868}"/>
              </a:ext>
            </a:extLst>
          </p:cNvPr>
          <p:cNvSpPr txBox="1"/>
          <p:nvPr/>
        </p:nvSpPr>
        <p:spPr>
          <a:xfrm>
            <a:off x="1254922" y="10983783"/>
            <a:ext cx="3877665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b="1" dirty="0"/>
              <a:t>Physical Implementation</a:t>
            </a: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EF39F2-B9FC-16E0-2AD3-9B1533F5AF96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11260938" y="4908174"/>
            <a:ext cx="3" cy="122328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0907EF-4956-896F-B6BC-CB3AF613399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1260938" y="6974121"/>
            <a:ext cx="2" cy="130047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2CDA4A-B757-F160-5B46-A5C19714F365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11260940" y="9117261"/>
            <a:ext cx="3535328" cy="186652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4F3AC0-7A49-69F4-A69F-7C2A43239C75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1260940" y="9117261"/>
            <a:ext cx="1" cy="186652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FCB810C-622D-2B6E-D7B2-5A8E588C21D0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7858524" y="9117261"/>
            <a:ext cx="3402416" cy="186652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6278D9DB-7ACD-B80A-C348-0C4E20AD840B}"/>
              </a:ext>
            </a:extLst>
          </p:cNvPr>
          <p:cNvSpPr/>
          <p:nvPr/>
        </p:nvSpPr>
        <p:spPr>
          <a:xfrm>
            <a:off x="6515140" y="7566660"/>
            <a:ext cx="9898336" cy="4594860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07B7B4-AC07-C926-2CFE-ABBA31C861F1}"/>
              </a:ext>
            </a:extLst>
          </p:cNvPr>
          <p:cNvSpPr txBox="1"/>
          <p:nvPr/>
        </p:nvSpPr>
        <p:spPr>
          <a:xfrm>
            <a:off x="13892261" y="7637878"/>
            <a:ext cx="235160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Context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B983184-F30D-545E-7171-2877D02AFA22}"/>
              </a:ext>
            </a:extLst>
          </p:cNvPr>
          <p:cNvSpPr txBox="1"/>
          <p:nvPr/>
        </p:nvSpPr>
        <p:spPr>
          <a:xfrm>
            <a:off x="18709598" y="4051529"/>
            <a:ext cx="4405052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Any function known to the DBMS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(function registry).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E678E1F-0119-849E-6B33-91F35E7B649D}"/>
              </a:ext>
            </a:extLst>
          </p:cNvPr>
          <p:cNvSpPr txBox="1"/>
          <p:nvPr/>
        </p:nvSpPr>
        <p:spPr>
          <a:xfrm>
            <a:off x="18709599" y="6093687"/>
            <a:ext cx="5054970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 distance function that can be used to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compare vectors.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650EAD-235F-C47E-C7DC-E2F6EAE7476A}"/>
              </a:ext>
            </a:extLst>
          </p:cNvPr>
          <p:cNvSpPr txBox="1"/>
          <p:nvPr/>
        </p:nvSpPr>
        <p:spPr>
          <a:xfrm>
            <a:off x="18709598" y="7951179"/>
            <a:ext cx="5054970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 logical implementation of a distance function (e.g., certain arguments become constants)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623750-E08F-8268-FFD3-6B6CF8986818}"/>
              </a:ext>
            </a:extLst>
          </p:cNvPr>
          <p:cNvSpPr txBox="1"/>
          <p:nvPr/>
        </p:nvSpPr>
        <p:spPr>
          <a:xfrm>
            <a:off x="18709598" y="10737561"/>
            <a:ext cx="5054970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 physical implementation of a distance function (e.g., executed as a SIMD optimised version)</a:t>
            </a:r>
          </a:p>
        </p:txBody>
      </p:sp>
    </p:spTree>
    <p:extLst>
      <p:ext uri="{BB962C8B-B14F-4D97-AF65-F5344CB8AC3E}">
        <p14:creationId xmlns:p14="http://schemas.microsoft.com/office/powerpoint/2010/main" val="18051002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9A4A-740E-A3C2-18C3-0FD3FDCE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accent3"/>
                </a:solidFill>
              </a:rPr>
              <a:t>Planning and Optimising the Query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F8E37-24BA-28EE-DC4E-A54A5F29F671}"/>
              </a:ext>
            </a:extLst>
          </p:cNvPr>
          <p:cNvSpPr/>
          <p:nvPr/>
        </p:nvSpPr>
        <p:spPr>
          <a:xfrm>
            <a:off x="4433101" y="4252211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4A16C6-0132-E07A-D6FB-5E7A9CFDE754}"/>
              </a:ext>
            </a:extLst>
          </p:cNvPr>
          <p:cNvSpPr/>
          <p:nvPr/>
        </p:nvSpPr>
        <p:spPr>
          <a:xfrm>
            <a:off x="4433101" y="5356333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6412F1-9829-A294-307A-DD21F5771031}"/>
              </a:ext>
            </a:extLst>
          </p:cNvPr>
          <p:cNvSpPr/>
          <p:nvPr/>
        </p:nvSpPr>
        <p:spPr>
          <a:xfrm>
            <a:off x="4433101" y="6460455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E6A747-C89A-AB5D-E1D3-EB1B51F22798}"/>
              </a:ext>
            </a:extLst>
          </p:cNvPr>
          <p:cNvSpPr/>
          <p:nvPr/>
        </p:nvSpPr>
        <p:spPr>
          <a:xfrm>
            <a:off x="4433101" y="75645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16958B-0A9B-D293-8E5B-B3C54EECAF70}"/>
              </a:ext>
            </a:extLst>
          </p:cNvPr>
          <p:cNvSpPr/>
          <p:nvPr/>
        </p:nvSpPr>
        <p:spPr>
          <a:xfrm>
            <a:off x="4433101" y="86686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4FB28F-12A0-CBF3-65CA-5FCB9EE1C6F9}"/>
              </a:ext>
            </a:extLst>
          </p:cNvPr>
          <p:cNvCxnSpPr>
            <a:stCxn id="4" idx="2"/>
          </p:cNvCxnSpPr>
          <p:nvPr/>
        </p:nvCxnSpPr>
        <p:spPr>
          <a:xfrm>
            <a:off x="5646081" y="5047300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63DDC8-3B93-2001-6B16-BC0C31643EC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5646081" y="6151422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EF208B-E258-CF08-E379-F8E4B077E49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646081" y="7255544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A25D83-EC6B-CD68-1EB7-6F4F3038018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646081" y="83596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02D973-9E57-3FE0-DAB5-FD66C8C6E77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646081" y="9463788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1750677A-8869-61E2-CB7A-66802FA62692}"/>
              </a:ext>
            </a:extLst>
          </p:cNvPr>
          <p:cNvSpPr/>
          <p:nvPr/>
        </p:nvSpPr>
        <p:spPr>
          <a:xfrm>
            <a:off x="3220122" y="5356333"/>
            <a:ext cx="951722" cy="3079102"/>
          </a:xfrm>
          <a:prstGeom prst="leftBrac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DAFD8-3993-9D5D-26A9-854856E0ACC2}"/>
              </a:ext>
            </a:extLst>
          </p:cNvPr>
          <p:cNvSpPr txBox="1"/>
          <p:nvPr/>
        </p:nvSpPr>
        <p:spPr>
          <a:xfrm>
            <a:off x="1960854" y="6498339"/>
            <a:ext cx="1098058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NNS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23D881-1599-A6D7-0641-9DFAE8F73389}"/>
              </a:ext>
            </a:extLst>
          </p:cNvPr>
          <p:cNvSpPr/>
          <p:nvPr/>
        </p:nvSpPr>
        <p:spPr>
          <a:xfrm>
            <a:off x="10559397" y="2865790"/>
            <a:ext cx="242596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Scan[VAF]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DB4179-B7A3-0CAA-DECA-F9550C1E19BA}"/>
              </a:ext>
            </a:extLst>
          </p:cNvPr>
          <p:cNvSpPr/>
          <p:nvPr/>
        </p:nvSpPr>
        <p:spPr>
          <a:xfrm>
            <a:off x="10559397" y="3973882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5F0E28-EBA3-FC4C-B5EB-F434A721721B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11772377" y="3660879"/>
            <a:ext cx="0" cy="31300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68D708-AA7A-AEF0-ED22-6F3FC795A22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11772377" y="4768971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AA80B89-2818-0A1E-29E8-DC0C5D20F36B}"/>
              </a:ext>
            </a:extLst>
          </p:cNvPr>
          <p:cNvCxnSpPr>
            <a:cxnSpLocks/>
            <a:endCxn id="44" idx="0"/>
          </p:cNvCxnSpPr>
          <p:nvPr/>
        </p:nvCxnSpPr>
        <p:spPr>
          <a:xfrm flipH="1">
            <a:off x="17777140" y="4039741"/>
            <a:ext cx="7" cy="370179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E4DD6A5E-FDA5-6A92-44AD-2161C05A0721}"/>
              </a:ext>
            </a:extLst>
          </p:cNvPr>
          <p:cNvSpPr/>
          <p:nvPr/>
        </p:nvSpPr>
        <p:spPr>
          <a:xfrm>
            <a:off x="15957680" y="4409920"/>
            <a:ext cx="363892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5E0C28-05E8-C4DA-3C3F-13BEFCFA05AB}"/>
              </a:ext>
            </a:extLst>
          </p:cNvPr>
          <p:cNvSpPr/>
          <p:nvPr/>
        </p:nvSpPr>
        <p:spPr>
          <a:xfrm>
            <a:off x="15957680" y="5514042"/>
            <a:ext cx="3638927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08EDB4-8A58-2B28-11B5-987534EF0A03}"/>
              </a:ext>
            </a:extLst>
          </p:cNvPr>
          <p:cNvSpPr/>
          <p:nvPr/>
        </p:nvSpPr>
        <p:spPr>
          <a:xfrm>
            <a:off x="15957681" y="6659883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algn="ctr"/>
            <a:r>
              <a:rPr lang="en-GB" b="1" dirty="0" err="1">
                <a:solidFill>
                  <a:schemeClr val="accent3">
                    <a:lumOff val="-4117"/>
                  </a:schemeClr>
                </a:solidFill>
              </a:rPr>
              <a:t>Order+Limit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21A8D5-E4E2-DB21-8235-5A49ADE3E38A}"/>
              </a:ext>
            </a:extLst>
          </p:cNvPr>
          <p:cNvSpPr/>
          <p:nvPr/>
        </p:nvSpPr>
        <p:spPr>
          <a:xfrm>
            <a:off x="15957680" y="7764623"/>
            <a:ext cx="3638924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19F2546-7881-7E10-AEC5-1C07C69488F8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7777140" y="5205009"/>
            <a:ext cx="7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7535F99-ACB9-CB5A-C8B1-7C912A6FC61C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17777144" y="6309131"/>
            <a:ext cx="3" cy="350752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7D04BED-A048-864A-E3F7-81B36A7D640E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7777142" y="7454972"/>
            <a:ext cx="5" cy="309651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F2510AE-DB58-DB0C-41D3-E10A68208E7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17777142" y="8559712"/>
            <a:ext cx="5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185E9D27-22E5-01F7-7B0F-A071F25BEC96}"/>
              </a:ext>
            </a:extLst>
          </p:cNvPr>
          <p:cNvSpPr/>
          <p:nvPr/>
        </p:nvSpPr>
        <p:spPr>
          <a:xfrm>
            <a:off x="10559397" y="8342320"/>
            <a:ext cx="242596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Scan[PQ]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29EE9E5-2BA7-1986-8D84-EB33550BD81A}"/>
              </a:ext>
            </a:extLst>
          </p:cNvPr>
          <p:cNvSpPr/>
          <p:nvPr/>
        </p:nvSpPr>
        <p:spPr>
          <a:xfrm>
            <a:off x="10559397" y="9428823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D2079F6-4F29-B908-18CA-CC64D720622F}"/>
              </a:ext>
            </a:extLst>
          </p:cNvPr>
          <p:cNvSpPr/>
          <p:nvPr/>
        </p:nvSpPr>
        <p:spPr>
          <a:xfrm>
            <a:off x="10559397" y="10532945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AA23038-D9D8-00A0-2452-46D980FDA479}"/>
              </a:ext>
            </a:extLst>
          </p:cNvPr>
          <p:cNvSpPr/>
          <p:nvPr/>
        </p:nvSpPr>
        <p:spPr>
          <a:xfrm>
            <a:off x="10559397" y="1163706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484F68D-EFD6-84E7-1877-05C32333C2C9}"/>
              </a:ext>
            </a:extLst>
          </p:cNvPr>
          <p:cNvCxnSpPr>
            <a:cxnSpLocks/>
            <a:stCxn id="75" idx="2"/>
            <a:endCxn id="77" idx="0"/>
          </p:cNvCxnSpPr>
          <p:nvPr/>
        </p:nvCxnSpPr>
        <p:spPr>
          <a:xfrm>
            <a:off x="11772377" y="9137409"/>
            <a:ext cx="0" cy="29141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FCC83F8-5F53-C53D-D3D7-CB1FD295EA0A}"/>
              </a:ext>
            </a:extLst>
          </p:cNvPr>
          <p:cNvCxnSpPr>
            <a:cxnSpLocks/>
            <a:stCxn id="77" idx="2"/>
          </p:cNvCxnSpPr>
          <p:nvPr/>
        </p:nvCxnSpPr>
        <p:spPr>
          <a:xfrm>
            <a:off x="11772377" y="10223912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634F011-5D19-29CC-C054-BDF0C277F36F}"/>
              </a:ext>
            </a:extLst>
          </p:cNvPr>
          <p:cNvCxnSpPr>
            <a:cxnSpLocks/>
            <a:stCxn id="78" idx="2"/>
            <a:endCxn id="79" idx="0"/>
          </p:cNvCxnSpPr>
          <p:nvPr/>
        </p:nvCxnSpPr>
        <p:spPr>
          <a:xfrm>
            <a:off x="11772377" y="11328034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E4EABDE-F217-F6DE-5982-881EF7C082CB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1772377" y="1243215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88323E3-5B35-B769-0324-DA6C11AB34A3}"/>
              </a:ext>
            </a:extLst>
          </p:cNvPr>
          <p:cNvCxnSpPr>
            <a:cxnSpLocks/>
          </p:cNvCxnSpPr>
          <p:nvPr/>
        </p:nvCxnSpPr>
        <p:spPr>
          <a:xfrm>
            <a:off x="7632441" y="6460455"/>
            <a:ext cx="7112259" cy="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BC0ED20-58B4-2CB8-CA65-663CB8D9CB31}"/>
              </a:ext>
            </a:extLst>
          </p:cNvPr>
          <p:cNvCxnSpPr>
            <a:cxnSpLocks/>
          </p:cNvCxnSpPr>
          <p:nvPr/>
        </p:nvCxnSpPr>
        <p:spPr>
          <a:xfrm flipV="1">
            <a:off x="7632441" y="3660879"/>
            <a:ext cx="1884783" cy="2142762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CAF728F-C58F-219F-D3A3-6113125A5809}"/>
              </a:ext>
            </a:extLst>
          </p:cNvPr>
          <p:cNvCxnSpPr>
            <a:cxnSpLocks/>
          </p:cNvCxnSpPr>
          <p:nvPr/>
        </p:nvCxnSpPr>
        <p:spPr>
          <a:xfrm>
            <a:off x="7682481" y="7070730"/>
            <a:ext cx="1834743" cy="254757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0E8C0161-A042-175B-7001-7A79F3A40A37}"/>
              </a:ext>
            </a:extLst>
          </p:cNvPr>
          <p:cNvSpPr txBox="1"/>
          <p:nvPr/>
        </p:nvSpPr>
        <p:spPr>
          <a:xfrm>
            <a:off x="7445463" y="3064384"/>
            <a:ext cx="1986358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1 Index Replacement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BFD4F5F-8978-A993-7254-1AC021A31E0E}"/>
              </a:ext>
            </a:extLst>
          </p:cNvPr>
          <p:cNvSpPr txBox="1"/>
          <p:nvPr/>
        </p:nvSpPr>
        <p:spPr>
          <a:xfrm>
            <a:off x="7360060" y="9162740"/>
            <a:ext cx="1986358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3 Index Replacement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38B61A9-50B4-D7BA-6738-A065A4A74412}"/>
              </a:ext>
            </a:extLst>
          </p:cNvPr>
          <p:cNvSpPr txBox="1"/>
          <p:nvPr/>
        </p:nvSpPr>
        <p:spPr>
          <a:xfrm>
            <a:off x="10244936" y="5911587"/>
            <a:ext cx="3313386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Optimised Order &amp; Limit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CC18C1B-0C7E-BF42-50C1-5E818E909351}"/>
              </a:ext>
            </a:extLst>
          </p:cNvPr>
          <p:cNvCxnSpPr>
            <a:cxnSpLocks/>
          </p:cNvCxnSpPr>
          <p:nvPr/>
        </p:nvCxnSpPr>
        <p:spPr>
          <a:xfrm flipV="1">
            <a:off x="19709635" y="5261328"/>
            <a:ext cx="680251" cy="552282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5ACD2C-1B24-B6B1-7981-DCB1A71DBDE3}"/>
              </a:ext>
            </a:extLst>
          </p:cNvPr>
          <p:cNvCxnSpPr>
            <a:cxnSpLocks/>
          </p:cNvCxnSpPr>
          <p:nvPr/>
        </p:nvCxnSpPr>
        <p:spPr>
          <a:xfrm>
            <a:off x="19709635" y="6034254"/>
            <a:ext cx="699301" cy="49183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CF45C79-2C8E-8FAF-740A-28F986F4BA41}"/>
              </a:ext>
            </a:extLst>
          </p:cNvPr>
          <p:cNvSpPr/>
          <p:nvPr/>
        </p:nvSpPr>
        <p:spPr>
          <a:xfrm>
            <a:off x="20870997" y="4863783"/>
            <a:ext cx="2652263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Scalar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FBF667-FC66-B8BD-F348-0DA1D5A084B5}"/>
              </a:ext>
            </a:extLst>
          </p:cNvPr>
          <p:cNvSpPr/>
          <p:nvPr/>
        </p:nvSpPr>
        <p:spPr>
          <a:xfrm>
            <a:off x="20845155" y="6167333"/>
            <a:ext cx="2678145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Vectorised</a:t>
            </a:r>
          </a:p>
        </p:txBody>
      </p:sp>
    </p:spTree>
    <p:extLst>
      <p:ext uri="{BB962C8B-B14F-4D97-AF65-F5344CB8AC3E}">
        <p14:creationId xmlns:p14="http://schemas.microsoft.com/office/powerpoint/2010/main" val="39731986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44" grpId="0" animBg="1"/>
      <p:bldP spid="45" grpId="0" animBg="1"/>
      <p:bldP spid="46" grpId="0" animBg="1"/>
      <p:bldP spid="48" grpId="0" animBg="1"/>
      <p:bldP spid="75" grpId="0" animBg="1"/>
      <p:bldP spid="77" grpId="0" animBg="1"/>
      <p:bldP spid="78" grpId="0" animBg="1"/>
      <p:bldP spid="79" grpId="0" animBg="1"/>
      <p:bldP spid="96" grpId="0"/>
      <p:bldP spid="97" grpId="0"/>
      <p:bldP spid="98" grpId="0"/>
      <p:bldP spid="27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0A2F-C7C0-D80F-E077-D7ECB5E9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Cost Model for Results Quality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87D4A-FDCD-0181-E87F-F1141F16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0309799" cy="9720413"/>
          </a:xfrm>
        </p:spPr>
        <p:txBody>
          <a:bodyPr/>
          <a:lstStyle/>
          <a:p>
            <a:r>
              <a:rPr lang="en-GB" dirty="0"/>
              <a:t>High-Dimensional Indexes often trade </a:t>
            </a:r>
            <a:r>
              <a:rPr lang="en-GB" i="1" dirty="0">
                <a:solidFill>
                  <a:schemeClr val="accent5"/>
                </a:solidFill>
              </a:rPr>
              <a:t>results quality </a:t>
            </a:r>
            <a:r>
              <a:rPr lang="en-GB" dirty="0"/>
              <a:t>with </a:t>
            </a:r>
            <a:r>
              <a:rPr lang="en-GB" i="1" dirty="0">
                <a:solidFill>
                  <a:schemeClr val="accent5"/>
                </a:solidFill>
              </a:rPr>
              <a:t>execution time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Trade-off between cost factors (CPU, IO etc.)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DBMS must be aware of this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trade-off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and take it into account during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query planning</a:t>
            </a: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Cost model including quality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Cost policy to express user preference</a:t>
            </a:r>
          </a:p>
          <a:p>
            <a:pPr marL="571500" indent="-571500">
              <a:buFont typeface="Wingdings" pitchFamily="2" charset="2"/>
              <a:buChar char="à"/>
            </a:pP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Mechanism to empirically estimate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”quality cost”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of using an index based on metrics such as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recall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or </a:t>
            </a:r>
            <a:r>
              <a:rPr lang="en-GB" dirty="0" err="1">
                <a:solidFill>
                  <a:schemeClr val="accent5"/>
                </a:solidFill>
                <a:sym typeface="Wingdings" pitchFamily="2" charset="2"/>
              </a:rPr>
              <a:t>nDCG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(Thesis)</a:t>
            </a:r>
            <a:endParaRPr lang="en-GB" dirty="0">
              <a:solidFill>
                <a:schemeClr val="accent5"/>
              </a:solidFill>
              <a:sym typeface="Wingdings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376631-A58D-2793-D5B8-A2F54FBC6D49}"/>
                  </a:ext>
                </a:extLst>
              </p:cNvPr>
              <p:cNvSpPr txBox="1"/>
              <p:nvPr/>
            </p:nvSpPr>
            <p:spPr>
              <a:xfrm>
                <a:off x="15670530" y="3907464"/>
                <a:ext cx="5433282" cy="6590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𝐶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𝐼𝑂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𝐶𝑃𝑈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𝑀𝐸𝑀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𝑄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)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376631-A58D-2793-D5B8-A2F54FBC6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0530" y="3907464"/>
                <a:ext cx="5433282" cy="659027"/>
              </a:xfrm>
              <a:prstGeom prst="rect">
                <a:avLst/>
              </a:prstGeom>
              <a:blipFill>
                <a:blip r:embed="rId2"/>
                <a:stretch>
                  <a:fillRect l="-1869" r="-2804" b="-264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FF716-0A9A-6621-F092-DFDCA43A2972}"/>
                  </a:ext>
                </a:extLst>
              </p:cNvPr>
              <p:cNvSpPr txBox="1"/>
              <p:nvPr/>
            </p:nvSpPr>
            <p:spPr>
              <a:xfrm>
                <a:off x="15670530" y="6292022"/>
                <a:ext cx="6216574" cy="6590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𝑊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𝐼𝑂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𝐶𝑃𝑈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𝑀𝐸𝑀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𝑄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)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FF716-0A9A-6621-F092-DFDCA43A2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0530" y="6292022"/>
                <a:ext cx="6216574" cy="659027"/>
              </a:xfrm>
              <a:prstGeom prst="rect">
                <a:avLst/>
              </a:prstGeom>
              <a:blipFill>
                <a:blip r:embed="rId3"/>
                <a:stretch>
                  <a:fillRect l="-1224" r="-2041" b="-264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DAA2CC-A00A-81F9-5299-3DB853551C96}"/>
              </a:ext>
            </a:extLst>
          </p:cNvPr>
          <p:cNvSpPr txBox="1"/>
          <p:nvPr/>
        </p:nvSpPr>
        <p:spPr>
          <a:xfrm>
            <a:off x="17335343" y="5426209"/>
            <a:ext cx="248465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Cost Policy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3D3A7-F3E8-5114-4C2F-AF8B46B331F4}"/>
              </a:ext>
            </a:extLst>
          </p:cNvPr>
          <p:cNvSpPr txBox="1"/>
          <p:nvPr/>
        </p:nvSpPr>
        <p:spPr>
          <a:xfrm>
            <a:off x="17832531" y="3041651"/>
            <a:ext cx="1109278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B52987-DD94-EAA8-A080-50B49DC1D463}"/>
              </a:ext>
            </a:extLst>
          </p:cNvPr>
          <p:cNvSpPr txBox="1"/>
          <p:nvPr/>
        </p:nvSpPr>
        <p:spPr>
          <a:xfrm>
            <a:off x="17188124" y="7816861"/>
            <a:ext cx="2398092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Cost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299856-D229-19A8-D520-D67F68F3DB62}"/>
                  </a:ext>
                </a:extLst>
              </p:cNvPr>
              <p:cNvSpPr txBox="1"/>
              <p:nvPr/>
            </p:nvSpPr>
            <p:spPr>
              <a:xfrm>
                <a:off x="14567245" y="8752254"/>
                <a:ext cx="8806770" cy="14936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𝑆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CH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𝑖</m:t>
                                  </m:r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,</m:t>
                                  </m:r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𝑚𝑎𝑥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sSubPr>
                            <m:e>
                              <m: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, </m:t>
                          </m:r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𝑖</m:t>
                          </m:r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∈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𝐼𝑂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𝐶𝑃𝑈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𝑀𝐸𝑀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299856-D229-19A8-D520-D67F68F3D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245" y="8752254"/>
                <a:ext cx="8806770" cy="1493614"/>
              </a:xfrm>
              <a:prstGeom prst="rect">
                <a:avLst/>
              </a:prstGeom>
              <a:blipFill>
                <a:blip r:embed="rId4"/>
                <a:stretch>
                  <a:fillRect l="-9942" t="-148305" r="-1297" b="-2033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0172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64866-323C-1DC2-1E01-FDE7C92EB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Cost Model for Results Quality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Comparing Two Execution Plans</a:t>
            </a:r>
            <a:endParaRPr lang="en-CH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BCEAE84-D3EB-EBB3-72B5-C19179394A6A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3584890" y="3542494"/>
            <a:ext cx="7" cy="370179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FC6C24C-EAEF-A0B6-D0AC-CE9EB545A036}"/>
              </a:ext>
            </a:extLst>
          </p:cNvPr>
          <p:cNvSpPr/>
          <p:nvPr/>
        </p:nvSpPr>
        <p:spPr>
          <a:xfrm>
            <a:off x="1765430" y="3912673"/>
            <a:ext cx="363892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7E25958-4594-C989-CD37-A6FCC5C9BCEC}"/>
              </a:ext>
            </a:extLst>
          </p:cNvPr>
          <p:cNvSpPr/>
          <p:nvPr/>
        </p:nvSpPr>
        <p:spPr>
          <a:xfrm>
            <a:off x="1765423" y="5212795"/>
            <a:ext cx="3638927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308ACE-69D5-2563-8BCA-F79B1141F4F4}"/>
              </a:ext>
            </a:extLst>
          </p:cNvPr>
          <p:cNvSpPr/>
          <p:nvPr/>
        </p:nvSpPr>
        <p:spPr>
          <a:xfrm>
            <a:off x="1765419" y="6380439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algn="ctr"/>
            <a:r>
              <a:rPr lang="en-GB" b="1" dirty="0" err="1">
                <a:solidFill>
                  <a:schemeClr val="accent3">
                    <a:lumOff val="-4117"/>
                  </a:schemeClr>
                </a:solidFill>
              </a:rPr>
              <a:t>Order+Limit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F87E9C-5EAD-987C-872A-8EAF549FC3BE}"/>
              </a:ext>
            </a:extLst>
          </p:cNvPr>
          <p:cNvSpPr/>
          <p:nvPr/>
        </p:nvSpPr>
        <p:spPr>
          <a:xfrm>
            <a:off x="1765430" y="7680561"/>
            <a:ext cx="3638924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2778C50-5ABD-5D41-B002-B404A0B15810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flipH="1">
            <a:off x="3584887" y="4707762"/>
            <a:ext cx="3" cy="505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73FF53-CEF9-3C16-216E-8B34C3806C66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3584885" y="6007884"/>
            <a:ext cx="2" cy="37255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8583CC5-2ADE-99DF-27A5-DB2D62095338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3584885" y="7175528"/>
            <a:ext cx="7" cy="505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CD9C5C-C662-4120-B29C-286ADA814A38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3584892" y="8475650"/>
            <a:ext cx="0" cy="37255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223CEAE-97CB-11E2-3788-884A2ED3125B}"/>
              </a:ext>
            </a:extLst>
          </p:cNvPr>
          <p:cNvSpPr/>
          <p:nvPr/>
        </p:nvSpPr>
        <p:spPr>
          <a:xfrm>
            <a:off x="13905739" y="3966049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Scan[PQ]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CF4FCC7-690A-C475-C2D6-1F634B62609A}"/>
              </a:ext>
            </a:extLst>
          </p:cNvPr>
          <p:cNvSpPr/>
          <p:nvPr/>
        </p:nvSpPr>
        <p:spPr>
          <a:xfrm>
            <a:off x="13905739" y="5158682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algn="ctr"/>
            <a:r>
              <a:rPr lang="en-GB" b="1" dirty="0" err="1">
                <a:solidFill>
                  <a:schemeClr val="accent3">
                    <a:lumOff val="-4117"/>
                  </a:schemeClr>
                </a:solidFill>
              </a:rPr>
              <a:t>Order+Limit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E22FD6C-C9E0-E11B-D2C0-A89AC34B3412}"/>
              </a:ext>
            </a:extLst>
          </p:cNvPr>
          <p:cNvSpPr/>
          <p:nvPr/>
        </p:nvSpPr>
        <p:spPr>
          <a:xfrm>
            <a:off x="13905730" y="6351315"/>
            <a:ext cx="3638893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20F766-41E9-F7EB-7ED4-1C31082F6786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>
          <a:xfrm>
            <a:off x="15725205" y="4761138"/>
            <a:ext cx="0" cy="39754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A20D51-EED5-DEA8-54B7-AFAC8BC44EC7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15725177" y="5953771"/>
            <a:ext cx="28" cy="39754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CFD56BF-44F0-DDD5-6F1E-B9C765CE4ACA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15725177" y="7146404"/>
            <a:ext cx="0" cy="39239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1443BD-3D89-5569-D9C8-5840188DD842}"/>
                  </a:ext>
                </a:extLst>
              </p:cNvPr>
              <p:cNvSpPr txBox="1"/>
              <p:nvPr/>
            </p:nvSpPr>
            <p:spPr>
              <a:xfrm>
                <a:off x="5760458" y="4075394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1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=(1.0,0, 0,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01443BD-3D89-5569-D9C8-5840188DD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4075394"/>
                <a:ext cx="4539750" cy="523220"/>
              </a:xfrm>
              <a:prstGeom prst="rect">
                <a:avLst/>
              </a:prstGeom>
              <a:blipFill>
                <a:blip r:embed="rId2"/>
                <a:stretch>
                  <a:fillRect l="-557" b="-1951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D8497AB-AB33-677C-76DA-061E567AF1AA}"/>
                  </a:ext>
                </a:extLst>
              </p:cNvPr>
              <p:cNvSpPr txBox="1"/>
              <p:nvPr/>
            </p:nvSpPr>
            <p:spPr>
              <a:xfrm>
                <a:off x="5760458" y="5348729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2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=(0,0.2, 0,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D8497AB-AB33-677C-76DA-061E567AF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5348729"/>
                <a:ext cx="4539750" cy="523220"/>
              </a:xfrm>
              <a:prstGeom prst="rect">
                <a:avLst/>
              </a:prstGeom>
              <a:blipFill>
                <a:blip r:embed="rId3"/>
                <a:stretch>
                  <a:fillRect l="-557" b="-1627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B26C02F-8AD6-DE05-F3C4-EB85D92F2843}"/>
                  </a:ext>
                </a:extLst>
              </p:cNvPr>
              <p:cNvSpPr txBox="1"/>
              <p:nvPr/>
            </p:nvSpPr>
            <p:spPr>
              <a:xfrm>
                <a:off x="5760458" y="6537575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3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=(0,0.05, 0.5,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B26C02F-8AD6-DE05-F3C4-EB85D92F2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6537575"/>
                <a:ext cx="4539750" cy="523220"/>
              </a:xfrm>
              <a:prstGeom prst="rect">
                <a:avLst/>
              </a:prstGeom>
              <a:blipFill>
                <a:blip r:embed="rId4"/>
                <a:stretch>
                  <a:fillRect l="-557" b="-190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894FA53-F7CC-45B2-62A2-6FF68BB24388}"/>
                  </a:ext>
                </a:extLst>
              </p:cNvPr>
              <p:cNvSpPr txBox="1"/>
              <p:nvPr/>
            </p:nvSpPr>
            <p:spPr>
              <a:xfrm>
                <a:off x="5760458" y="7808511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4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=(0,0.01, 0,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894FA53-F7CC-45B2-62A2-6FF68BB24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58" y="7808511"/>
                <a:ext cx="4539750" cy="523220"/>
              </a:xfrm>
              <a:prstGeom prst="rect">
                <a:avLst/>
              </a:prstGeom>
              <a:blipFill>
                <a:blip r:embed="rId5"/>
                <a:stretch>
                  <a:fillRect l="-557" b="-1627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A59E69-12DA-38C1-7CA2-45D38D510930}"/>
                  </a:ext>
                </a:extLst>
              </p:cNvPr>
              <p:cNvSpPr txBox="1"/>
              <p:nvPr/>
            </p:nvSpPr>
            <p:spPr>
              <a:xfrm>
                <a:off x="17967674" y="4101983"/>
                <a:ext cx="5496318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1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=(0.1,0.1, 0, 0.8)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FA59E69-12DA-38C1-7CA2-45D38D510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7674" y="4101983"/>
                <a:ext cx="5496318" cy="523220"/>
              </a:xfrm>
              <a:prstGeom prst="rect">
                <a:avLst/>
              </a:prstGeom>
              <a:blipFill>
                <a:blip r:embed="rId6"/>
                <a:stretch>
                  <a:fillRect l="-461" b="-1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38E6B21-D9A1-5397-25B6-02E6C69F7FC3}"/>
                  </a:ext>
                </a:extLst>
              </p:cNvPr>
              <p:cNvSpPr txBox="1"/>
              <p:nvPr/>
            </p:nvSpPr>
            <p:spPr>
              <a:xfrm>
                <a:off x="17967674" y="5312030"/>
                <a:ext cx="5074301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2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=(0.1,0.05, 0.5,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38E6B21-D9A1-5397-25B6-02E6C69F7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7674" y="5312030"/>
                <a:ext cx="5074301" cy="523220"/>
              </a:xfrm>
              <a:prstGeom prst="rect">
                <a:avLst/>
              </a:prstGeom>
              <a:blipFill>
                <a:blip r:embed="rId7"/>
                <a:stretch>
                  <a:fillRect l="-499" b="-190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D5336C-C97F-F74D-D0D0-711E546911D2}"/>
                  </a:ext>
                </a:extLst>
              </p:cNvPr>
              <p:cNvSpPr txBox="1"/>
              <p:nvPr/>
            </p:nvSpPr>
            <p:spPr>
              <a:xfrm>
                <a:off x="17967671" y="6516373"/>
                <a:ext cx="4539750" cy="5232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0" marR="0" indent="0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en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𝒞</m:t>
                          </m:r>
                        </m:e>
                        <m:sub>
                          <m:r>
                            <a:rPr kumimoji="0" lang="de-CH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3</m:t>
                          </m:r>
                        </m:sub>
                      </m:sSub>
                      <m:r>
                        <a:rPr kumimoji="0" lang="de-CH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=(0,1.01, 0, 0)</m:t>
                      </m:r>
                    </m:oMath>
                  </m:oMathPara>
                </a14:m>
                <a:endParaRPr kumimoji="0" lang="en-CH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8D5336C-C97F-F74D-D0D0-711E54691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7671" y="6516373"/>
                <a:ext cx="4539750" cy="523220"/>
              </a:xfrm>
              <a:prstGeom prst="rect">
                <a:avLst/>
              </a:prstGeom>
              <a:blipFill>
                <a:blip r:embed="rId8"/>
                <a:stretch>
                  <a:fillRect l="-557" b="-190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D6B5F53-710B-66B2-B6A3-B3CB05B42F79}"/>
              </a:ext>
            </a:extLst>
          </p:cNvPr>
          <p:cNvCxnSpPr>
            <a:cxnSpLocks/>
          </p:cNvCxnSpPr>
          <p:nvPr/>
        </p:nvCxnSpPr>
        <p:spPr>
          <a:xfrm flipH="1">
            <a:off x="15725177" y="3593958"/>
            <a:ext cx="7" cy="370179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B71D495-0D27-062F-09E6-FC7140DD15DF}"/>
                  </a:ext>
                </a:extLst>
              </p:cNvPr>
              <p:cNvSpPr txBox="1"/>
              <p:nvPr/>
            </p:nvSpPr>
            <p:spPr>
              <a:xfrm>
                <a:off x="1051139" y="9353238"/>
                <a:ext cx="5067489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</m:t>
                          </m:r>
                        </m:e>
                        <m:sub>
                          <m: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𝑡𝑜𝑡</m:t>
                          </m:r>
                        </m:sub>
                      </m:sSub>
                      <m:r>
                        <a:rPr kumimoji="0" lang="de-CH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=(1.0,0.25,0.5,0)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B71D495-0D27-062F-09E6-FC7140DD1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139" y="9353238"/>
                <a:ext cx="5067489" cy="707886"/>
              </a:xfrm>
              <a:prstGeom prst="rect">
                <a:avLst/>
              </a:prstGeom>
              <a:blipFill>
                <a:blip r:embed="rId9"/>
                <a:stretch>
                  <a:fillRect l="-750" r="-2250" b="-2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56AA39D-A4FD-F9B3-370C-ED74E600A922}"/>
                  </a:ext>
                </a:extLst>
              </p:cNvPr>
              <p:cNvSpPr txBox="1"/>
              <p:nvPr/>
            </p:nvSpPr>
            <p:spPr>
              <a:xfrm>
                <a:off x="12977017" y="9353238"/>
                <a:ext cx="5496317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</m:t>
                          </m:r>
                        </m:e>
                        <m:sub>
                          <m:r>
                            <a:rPr kumimoji="0" lang="de-CH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𝑡𝑜𝑡</m:t>
                          </m:r>
                        </m:sub>
                      </m:sSub>
                      <m:r>
                        <a:rPr kumimoji="0" lang="de-CH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=(0.3,0.16,0.5,0.8)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356AA39D-A4FD-F9B3-370C-ED74E600A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017" y="9353238"/>
                <a:ext cx="5496317" cy="707886"/>
              </a:xfrm>
              <a:prstGeom prst="rect">
                <a:avLst/>
              </a:prstGeom>
              <a:blipFill>
                <a:blip r:embed="rId10"/>
                <a:stretch>
                  <a:fillRect l="-230" r="-1613" b="-2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57ED1AF-43F7-FF8A-8681-D18B9815CA4B}"/>
                  </a:ext>
                </a:extLst>
              </p:cNvPr>
              <p:cNvSpPr txBox="1"/>
              <p:nvPr/>
            </p:nvSpPr>
            <p:spPr>
              <a:xfrm>
                <a:off x="8030333" y="10538170"/>
                <a:ext cx="4539750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𝑊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=(1,0, 0,</m:t>
                      </m:r>
                      <m:r>
                        <a:rPr lang="de-CH" sz="40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0)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A57ED1AF-43F7-FF8A-8681-D18B9815C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0333" y="10538170"/>
                <a:ext cx="4539750" cy="707886"/>
              </a:xfrm>
              <a:prstGeom prst="rect">
                <a:avLst/>
              </a:prstGeom>
              <a:blipFill>
                <a:blip r:embed="rId11"/>
                <a:stretch>
                  <a:fillRect b="-2456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B75AB82-6BC7-3FDB-C5DB-333C6A74AB57}"/>
                  </a:ext>
                </a:extLst>
              </p:cNvPr>
              <p:cNvSpPr txBox="1"/>
              <p:nvPr/>
            </p:nvSpPr>
            <p:spPr>
              <a:xfrm>
                <a:off x="2143883" y="11573610"/>
                <a:ext cx="2126802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𝑆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=1.0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B75AB82-6BC7-3FDB-C5DB-333C6A74A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883" y="11573610"/>
                <a:ext cx="2126802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83E3634-67F8-80E5-A2B1-009261B1557D}"/>
                  </a:ext>
                </a:extLst>
              </p:cNvPr>
              <p:cNvSpPr txBox="1"/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𝑆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=0.3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83E3634-67F8-80E5-A2B1-009261B15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0" name="Graphic 109" descr="Tick with solid fill">
            <a:extLst>
              <a:ext uri="{FF2B5EF4-FFF2-40B4-BE49-F238E27FC236}">
                <a16:creationId xmlns:a16="http://schemas.microsoft.com/office/drawing/2014/main" id="{ABBBFC17-A185-B624-B8ED-DDD7F04212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70568" y="11648343"/>
            <a:ext cx="505033" cy="505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8F8B8C9-615A-DD92-DF44-06C9D4BE7C1E}"/>
                  </a:ext>
                </a:extLst>
              </p:cNvPr>
              <p:cNvSpPr txBox="1"/>
              <p:nvPr/>
            </p:nvSpPr>
            <p:spPr>
              <a:xfrm>
                <a:off x="7992233" y="10538170"/>
                <a:ext cx="4539750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𝑊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=(1,0, 0,</m:t>
                      </m:r>
                      <m:r>
                        <a:rPr lang="de-CH" sz="4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de-CH" sz="40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8F8B8C9-615A-DD92-DF44-06C9D4BE7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233" y="10538170"/>
                <a:ext cx="4539750" cy="707886"/>
              </a:xfrm>
              <a:prstGeom prst="rect">
                <a:avLst/>
              </a:prstGeom>
              <a:blipFill>
                <a:blip r:embed="rId16"/>
                <a:stretch>
                  <a:fillRect b="-2456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A896929-9673-10FF-4F3F-23F77B12CF0C}"/>
                  </a:ext>
                </a:extLst>
              </p:cNvPr>
              <p:cNvSpPr txBox="1"/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𝑆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=1.1</m:t>
                      </m:r>
                    </m:oMath>
                  </m:oMathPara>
                </a14:m>
                <a:endParaRPr lang="en-GB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A896929-9673-10FF-4F3F-23F77B12C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6667" y="11650015"/>
                <a:ext cx="2126802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4" name="Graphic 113" descr="Tick with solid fill">
            <a:extLst>
              <a:ext uri="{FF2B5EF4-FFF2-40B4-BE49-F238E27FC236}">
                <a16:creationId xmlns:a16="http://schemas.microsoft.com/office/drawing/2014/main" id="{0C6C4DAA-A8DF-A7F3-FF73-8389919E07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753469" y="11723013"/>
            <a:ext cx="505033" cy="50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21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6" grpId="1"/>
      <p:bldP spid="107" grpId="0"/>
      <p:bldP spid="108" grpId="0"/>
      <p:bldP spid="108" grpId="1"/>
      <p:bldP spid="111" grpId="0"/>
      <p:bldP spid="1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0F0583F-EC00-CB42-F96B-4E0B6A8C5A02}"/>
              </a:ext>
            </a:extLst>
          </p:cNvPr>
          <p:cNvCxnSpPr>
            <a:cxnSpLocks/>
            <a:endCxn id="17" idx="4"/>
          </p:cNvCxnSpPr>
          <p:nvPr/>
        </p:nvCxnSpPr>
        <p:spPr>
          <a:xfrm flipV="1">
            <a:off x="15497175" y="4395343"/>
            <a:ext cx="5560219" cy="262511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lg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3C484FC-B7EC-B4C8-7E39-23D9A86C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Outline</a:t>
            </a:r>
            <a:endParaRPr lang="en-GB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D0DF5-C6D3-E640-678F-D6AE1DCCA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1426129" cy="8906509"/>
          </a:xfrm>
        </p:spPr>
        <p:txBody>
          <a:bodyPr/>
          <a:lstStyle/>
          <a:p>
            <a:r>
              <a:rPr lang="en-GB" i="1" dirty="0">
                <a:solidFill>
                  <a:schemeClr val="accent5"/>
                </a:solidFill>
              </a:rPr>
              <a:t>Incremental changes </a:t>
            </a:r>
            <a:r>
              <a:rPr lang="en-GB" dirty="0"/>
              <a:t>and </a:t>
            </a:r>
            <a:r>
              <a:rPr lang="en-GB" i="1" dirty="0">
                <a:solidFill>
                  <a:schemeClr val="accent5"/>
                </a:solidFill>
              </a:rPr>
              <a:t>persistence</a:t>
            </a:r>
            <a:r>
              <a:rPr lang="en-GB" dirty="0"/>
              <a:t> are not systematically considered in High-Dimensional index research (with exceptions, e.g., NV-Tree [1])</a:t>
            </a:r>
          </a:p>
          <a:p>
            <a:endParaRPr lang="en-GB" dirty="0"/>
          </a:p>
          <a:p>
            <a:r>
              <a:rPr lang="en-GB" dirty="0"/>
              <a:t>To support such indexes at a system level (regardless of the index’s capability), every index must implement: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i="1" dirty="0">
                <a:solidFill>
                  <a:schemeClr val="accent5"/>
                </a:solidFill>
              </a:rPr>
              <a:t>write model </a:t>
            </a:r>
            <a:r>
              <a:rPr lang="en-GB" dirty="0"/>
              <a:t>for the index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i="1" dirty="0">
                <a:solidFill>
                  <a:schemeClr val="accent5"/>
                </a:solidFill>
              </a:rPr>
              <a:t>failure model </a:t>
            </a:r>
            <a:r>
              <a:rPr lang="en-GB" dirty="0"/>
              <a:t>for the index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An explicit state </a:t>
            </a:r>
            <a:r>
              <a:rPr lang="en-GB" dirty="0" err="1"/>
              <a:t>w.r.t.</a:t>
            </a:r>
            <a:r>
              <a:rPr lang="en-GB" dirty="0"/>
              <a:t> to its availability for a query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We also propose a </a:t>
            </a:r>
            <a:r>
              <a:rPr lang="en-GB" i="1" dirty="0">
                <a:solidFill>
                  <a:schemeClr val="accent5"/>
                </a:solidFill>
              </a:rPr>
              <a:t>non-blocking rebuild </a:t>
            </a:r>
            <a:r>
              <a:rPr lang="en-GB" dirty="0"/>
              <a:t>mechanism that exploits properties of snapshot isolation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1B98CC1-538B-6222-AB25-A9E07025B6BE}"/>
                  </a:ext>
                </a:extLst>
              </p:cNvPr>
              <p:cNvSpPr/>
              <p:nvPr/>
            </p:nvSpPr>
            <p:spPr>
              <a:xfrm>
                <a:off x="15663862" y="3498639"/>
                <a:ext cx="3219450" cy="675362"/>
              </a:xfrm>
              <a:prstGeom prst="round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GB" sz="28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WRITEM(</a:t>
                </a:r>
                <a14:m>
                  <m:oMath xmlns:m="http://schemas.openxmlformats.org/officeDocument/2006/math">
                    <m:r>
                      <a:rPr lang="en-GB" sz="280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GB" sz="28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)</a:t>
                </a:r>
                <a:endParaRPr kumimoji="0" lang="en-GB" sz="28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Monaco" pitchFamily="2" charset="77"/>
                  <a:sym typeface="FoundrySterling-Book"/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1B98CC1-538B-6222-AB25-A9E07025B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3862" y="3498639"/>
                <a:ext cx="3219450" cy="675362"/>
              </a:xfrm>
              <a:prstGeom prst="roundRect">
                <a:avLst/>
              </a:prstGeom>
              <a:blipFill>
                <a:blip r:embed="rId2"/>
                <a:stretch>
                  <a:fillRect b="-12500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35E577A7-5B63-46A9-8C38-A30735BAFB22}"/>
                  </a:ext>
                </a:extLst>
              </p:cNvPr>
              <p:cNvSpPr/>
              <p:nvPr/>
            </p:nvSpPr>
            <p:spPr>
              <a:xfrm>
                <a:off x="15663862" y="5082966"/>
                <a:ext cx="3219450" cy="675362"/>
              </a:xfrm>
              <a:prstGeom prst="round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GB" sz="28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FAILM(</a:t>
                </a:r>
                <a14:m>
                  <m:oMath xmlns:m="http://schemas.openxmlformats.org/officeDocument/2006/math">
                    <m:r>
                      <a:rPr lang="en-GB" sz="280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GB" sz="28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)</a:t>
                </a:r>
                <a:endParaRPr kumimoji="0" lang="en-GB" sz="28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Monaco" pitchFamily="2" charset="77"/>
                  <a:sym typeface="FoundrySterling-Book"/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35E577A7-5B63-46A9-8C38-A30735BAFB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3862" y="5082966"/>
                <a:ext cx="3219450" cy="675362"/>
              </a:xfrm>
              <a:prstGeom prst="roundRect">
                <a:avLst/>
              </a:prstGeom>
              <a:blipFill>
                <a:blip r:embed="rId3"/>
                <a:stretch>
                  <a:fillRect b="-12500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0CC247-B280-0931-889E-7F34A446493E}"/>
                  </a:ext>
                </a:extLst>
              </p:cNvPr>
              <p:cNvSpPr txBox="1"/>
              <p:nvPr/>
            </p:nvSpPr>
            <p:spPr>
              <a:xfrm>
                <a:off x="16873537" y="1604293"/>
                <a:ext cx="800100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smtClean="0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𝒞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0CC247-B280-0931-889E-7F34A4464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3537" y="1604293"/>
                <a:ext cx="8001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8D6068-BE7F-C11F-8D45-11467CF3AC9C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17273587" y="2312179"/>
            <a:ext cx="0" cy="118646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69FE85-EF5F-3743-74C2-8DB0E27E9BB6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17273587" y="4174001"/>
            <a:ext cx="0" cy="90896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8A3BF8-C37B-754C-9B77-1AC5160532CF}"/>
                  </a:ext>
                </a:extLst>
              </p:cNvPr>
              <p:cNvSpPr/>
              <p:nvPr/>
            </p:nvSpPr>
            <p:spPr>
              <a:xfrm>
                <a:off x="20493038" y="3277297"/>
                <a:ext cx="1128712" cy="1118046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5400" cap="flat">
                <a:solidFill>
                  <a:schemeClr val="accent6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ℐ</m:t>
                      </m:r>
                    </m:oMath>
                  </m:oMathPara>
                </a14:m>
                <a:endParaRPr kumimoji="0" lang="en-GB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38A3BF8-C37B-754C-9B77-1AC516053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3038" y="3277297"/>
                <a:ext cx="1128712" cy="111804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25400" cap="flat">
                <a:solidFill>
                  <a:schemeClr val="accent6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90E333-4808-2237-CD7D-F5E2FE9A1D0B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18883312" y="3836320"/>
            <a:ext cx="1609726" cy="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7109D05-5566-5CDF-97D5-E0513101D490}"/>
              </a:ext>
            </a:extLst>
          </p:cNvPr>
          <p:cNvSpPr/>
          <p:nvPr/>
        </p:nvSpPr>
        <p:spPr>
          <a:xfrm>
            <a:off x="15982950" y="8587033"/>
            <a:ext cx="219075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CLEAN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E6C309-3AFC-CDE9-FFD1-C45CC37A8809}"/>
              </a:ext>
            </a:extLst>
          </p:cNvPr>
          <p:cNvSpPr/>
          <p:nvPr/>
        </p:nvSpPr>
        <p:spPr>
          <a:xfrm>
            <a:off x="20693062" y="8603577"/>
            <a:ext cx="2190750" cy="7950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STALE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5F8515-B408-98A1-AB4F-CFA869D8B5C2}"/>
              </a:ext>
            </a:extLst>
          </p:cNvPr>
          <p:cNvSpPr/>
          <p:nvPr/>
        </p:nvSpPr>
        <p:spPr>
          <a:xfrm>
            <a:off x="18502312" y="10482472"/>
            <a:ext cx="2190750" cy="79508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DIRTY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93C01E-D086-FCFC-ED23-B96769EB719D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18173700" y="8984578"/>
            <a:ext cx="2519362" cy="16544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3BBC04-A557-A959-B8F3-177FB96FDF35}"/>
              </a:ext>
            </a:extLst>
          </p:cNvPr>
          <p:cNvCxnSpPr>
            <a:cxnSpLocks/>
            <a:stCxn id="21" idx="2"/>
            <a:endCxn id="23" idx="1"/>
          </p:cNvCxnSpPr>
          <p:nvPr/>
        </p:nvCxnSpPr>
        <p:spPr>
          <a:xfrm>
            <a:off x="17078325" y="9382122"/>
            <a:ext cx="1423987" cy="1497895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D0B9ED-3654-FB36-6FD1-630D408E1D54}"/>
              </a:ext>
            </a:extLst>
          </p:cNvPr>
          <p:cNvCxnSpPr>
            <a:cxnSpLocks/>
            <a:stCxn id="23" idx="3"/>
            <a:endCxn id="22" idx="2"/>
          </p:cNvCxnSpPr>
          <p:nvPr/>
        </p:nvCxnSpPr>
        <p:spPr>
          <a:xfrm flipV="1">
            <a:off x="20693062" y="9398666"/>
            <a:ext cx="1095375" cy="1481351"/>
          </a:xfrm>
          <a:prstGeom prst="straightConnector1">
            <a:avLst/>
          </a:prstGeom>
          <a:noFill/>
          <a:ln w="38100" cap="flat">
            <a:solidFill>
              <a:schemeClr val="accent3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3E465601-26E9-1C9A-544C-9853A351A006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>
            <a:off x="17054516" y="9411723"/>
            <a:ext cx="1447797" cy="1468295"/>
          </a:xfrm>
          <a:prstGeom prst="curvedConnector2">
            <a:avLst/>
          </a:prstGeom>
          <a:noFill/>
          <a:ln w="38100" cap="flat">
            <a:solidFill>
              <a:schemeClr val="bg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5AA27361-778F-AE36-BC03-B269C8B9D43A}"/>
              </a:ext>
            </a:extLst>
          </p:cNvPr>
          <p:cNvCxnSpPr>
            <a:cxnSpLocks/>
            <a:stCxn id="22" idx="0"/>
            <a:endCxn id="21" idx="0"/>
          </p:cNvCxnSpPr>
          <p:nvPr/>
        </p:nvCxnSpPr>
        <p:spPr>
          <a:xfrm rot="16200000" flipV="1">
            <a:off x="19425109" y="6240249"/>
            <a:ext cx="16544" cy="4710112"/>
          </a:xfrm>
          <a:prstGeom prst="curvedConnector3">
            <a:avLst>
              <a:gd name="adj1" fmla="val 4821047"/>
            </a:avLst>
          </a:prstGeom>
          <a:noFill/>
          <a:ln w="38100" cap="flat">
            <a:solidFill>
              <a:schemeClr val="bg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11FC4BE-FE65-F4FA-D1DD-F603B6C19478}"/>
              </a:ext>
            </a:extLst>
          </p:cNvPr>
          <p:cNvSpPr/>
          <p:nvPr/>
        </p:nvSpPr>
        <p:spPr>
          <a:xfrm>
            <a:off x="15497175" y="7020453"/>
            <a:ext cx="7734002" cy="4440591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lg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3C2E20F-45F9-08C5-6D83-683997F60F07}"/>
              </a:ext>
            </a:extLst>
          </p:cNvPr>
          <p:cNvCxnSpPr>
            <a:cxnSpLocks/>
            <a:endCxn id="17" idx="4"/>
          </p:cNvCxnSpPr>
          <p:nvPr/>
        </p:nvCxnSpPr>
        <p:spPr>
          <a:xfrm flipH="1" flipV="1">
            <a:off x="21057394" y="4395343"/>
            <a:ext cx="2173783" cy="262511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lg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542AC3F-9F32-F830-ABD8-C47AA89C6B73}"/>
              </a:ext>
            </a:extLst>
          </p:cNvPr>
          <p:cNvSpPr txBox="1"/>
          <p:nvPr/>
        </p:nvSpPr>
        <p:spPr>
          <a:xfrm>
            <a:off x="594421" y="12348257"/>
            <a:ext cx="1635793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Lejsek</a:t>
            </a:r>
            <a:r>
              <a:rPr lang="en-GB" sz="2400" dirty="0">
                <a:solidFill>
                  <a:schemeClr val="accent4"/>
                </a:solidFill>
              </a:rPr>
              <a:t> et al. (2008). NV-Tree: An Efficient Disk-based Index for Approximate Search in Very Large High-Dimensional Collections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354453-1917-805D-19A2-96717E223769}"/>
                  </a:ext>
                </a:extLst>
              </p:cNvPr>
              <p:cNvSpPr txBox="1"/>
              <p:nvPr/>
            </p:nvSpPr>
            <p:spPr>
              <a:xfrm>
                <a:off x="18020124" y="7222634"/>
                <a:ext cx="2688104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REBUILD(</a:t>
                </a:r>
                <a14:m>
                  <m:oMath xmlns:m="http://schemas.openxmlformats.org/officeDocument/2006/math">
                    <m:r>
                      <a:rPr kumimoji="0" lang="en-GB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ℛ</m:t>
                    </m:r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,</m:t>
                    </m:r>
                    <m:r>
                      <a:rPr kumimoji="0" lang="en-GB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ℐ</m:t>
                    </m:r>
                  </m:oMath>
                </a14:m>
                <a:r>
                  <a:rPr kumimoji="0" lang="en-GB" sz="2400" b="0" i="0" u="none" strike="noStrike" cap="none" spc="0" normalizeH="0" baseline="0" dirty="0">
                    <a:ln>
                      <a:noFill/>
                    </a:ln>
                    <a:solidFill>
                      <a:schemeClr val="accent3">
                        <a:lumOff val="-4117"/>
                      </a:schemeClr>
                    </a:solidFill>
                    <a:effectLst/>
                    <a:uFillTx/>
                    <a:sym typeface="FoundrySterling-Book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354453-1917-805D-19A2-96717E223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0124" y="7222634"/>
                <a:ext cx="2688104" cy="461665"/>
              </a:xfrm>
              <a:prstGeom prst="rect">
                <a:avLst/>
              </a:prstGeom>
              <a:blipFill>
                <a:blip r:embed="rId6"/>
                <a:stretch>
                  <a:fillRect t="-10526" b="-2631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01D893-0115-2EB5-B503-6CC20385085B}"/>
                  </a:ext>
                </a:extLst>
              </p:cNvPr>
              <p:cNvSpPr txBox="1"/>
              <p:nvPr/>
            </p:nvSpPr>
            <p:spPr>
              <a:xfrm>
                <a:off x="15332020" y="10617123"/>
                <a:ext cx="2688104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REBUILD(</a:t>
                </a:r>
                <a14:m>
                  <m:oMath xmlns:m="http://schemas.openxmlformats.org/officeDocument/2006/math">
                    <m:r>
                      <a:rPr kumimoji="0" lang="en-GB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ℛ</m:t>
                    </m:r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,</m:t>
                    </m:r>
                    <m:r>
                      <a:rPr kumimoji="0" lang="en-GB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ℐ</m:t>
                    </m:r>
                  </m:oMath>
                </a14:m>
                <a:r>
                  <a:rPr kumimoji="0" lang="en-GB" sz="2400" b="0" i="0" u="none" strike="noStrike" cap="none" spc="0" normalizeH="0" baseline="0" dirty="0">
                    <a:ln>
                      <a:noFill/>
                    </a:ln>
                    <a:solidFill>
                      <a:schemeClr val="accent3">
                        <a:lumOff val="-4117"/>
                      </a:schemeClr>
                    </a:solidFill>
                    <a:effectLst/>
                    <a:uFillTx/>
                    <a:sym typeface="FoundrySterling-Book"/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01D893-0115-2EB5-B503-6CC203850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2020" y="10617123"/>
                <a:ext cx="2688104" cy="461665"/>
              </a:xfrm>
              <a:prstGeom prst="rect">
                <a:avLst/>
              </a:prstGeom>
              <a:blipFill>
                <a:blip r:embed="rId7"/>
                <a:stretch>
                  <a:fillRect t="-10811" b="-297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415BBF-3D4D-0DD5-BB24-E25A4B83EA43}"/>
                  </a:ext>
                </a:extLst>
              </p:cNvPr>
              <p:cNvSpPr txBox="1"/>
              <p:nvPr/>
            </p:nvSpPr>
            <p:spPr>
              <a:xfrm>
                <a:off x="18173700" y="9561890"/>
                <a:ext cx="2688104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accent3">
                        <a:lumOff val="-4117"/>
                      </a:schemeClr>
                    </a:solidFill>
                    <a:latin typeface="Monaco" pitchFamily="2" charset="77"/>
                  </a:rPr>
                  <a:t>FAILM(</a:t>
                </a:r>
                <a14:m>
                  <m:oMath xmlns:m="http://schemas.openxmlformats.org/officeDocument/2006/math"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𝐶</m:t>
                    </m:r>
                  </m:oMath>
                </a14:m>
                <a:r>
                  <a:rPr kumimoji="0" lang="en-GB" sz="2400" b="0" i="0" u="none" strike="noStrike" cap="none" spc="0" normalizeH="0" baseline="0" dirty="0">
                    <a:ln>
                      <a:noFill/>
                    </a:ln>
                    <a:solidFill>
                      <a:schemeClr val="accent3">
                        <a:lumOff val="-4117"/>
                      </a:schemeClr>
                    </a:solidFill>
                    <a:effectLst/>
                    <a:uFillTx/>
                    <a:sym typeface="FoundrySterling-Book"/>
                  </a:rPr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415BBF-3D4D-0DD5-BB24-E25A4B83E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3700" y="9561890"/>
                <a:ext cx="2688104" cy="461665"/>
              </a:xfrm>
              <a:prstGeom prst="rect">
                <a:avLst/>
              </a:prstGeom>
              <a:blipFill>
                <a:blip r:embed="rId8"/>
                <a:stretch>
                  <a:fillRect t="-13514" b="-297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B86FA7-10FF-B32E-1460-02EB8366EC07}"/>
              </a:ext>
            </a:extLst>
          </p:cNvPr>
          <p:cNvCxnSpPr>
            <a:cxnSpLocks/>
            <a:stCxn id="7" idx="3"/>
            <a:endCxn id="17" idx="3"/>
          </p:cNvCxnSpPr>
          <p:nvPr/>
        </p:nvCxnSpPr>
        <p:spPr>
          <a:xfrm flipV="1">
            <a:off x="18883312" y="4231609"/>
            <a:ext cx="1775022" cy="1189038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9879118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/>
      <p:bldP spid="17" grpId="0" animBg="1"/>
      <p:bldP spid="21" grpId="0" animBg="1"/>
      <p:bldP spid="22" grpId="0" animBg="1"/>
      <p:bldP spid="23" grpId="0" animBg="1"/>
      <p:bldP spid="53" grpId="0" animBg="1"/>
      <p:bldP spid="8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C9B72-86C7-0F1B-F34C-0DC8D09C3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Example: Write Model for a VA file [1]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C6D0F0-1D1A-C154-0D75-E4EED09B214D}"/>
              </a:ext>
            </a:extLst>
          </p:cNvPr>
          <p:cNvCxnSpPr>
            <a:cxnSpLocks/>
          </p:cNvCxnSpPr>
          <p:nvPr/>
        </p:nvCxnSpPr>
        <p:spPr>
          <a:xfrm>
            <a:off x="13421032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239F69-0E8D-978E-6FD4-52086DC3D0EE}"/>
              </a:ext>
            </a:extLst>
          </p:cNvPr>
          <p:cNvCxnSpPr>
            <a:cxnSpLocks/>
          </p:cNvCxnSpPr>
          <p:nvPr/>
        </p:nvCxnSpPr>
        <p:spPr>
          <a:xfrm>
            <a:off x="14133871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52843A-D676-D701-0950-4994C034703A}"/>
              </a:ext>
            </a:extLst>
          </p:cNvPr>
          <p:cNvCxnSpPr>
            <a:cxnSpLocks/>
          </p:cNvCxnSpPr>
          <p:nvPr/>
        </p:nvCxnSpPr>
        <p:spPr>
          <a:xfrm>
            <a:off x="14846710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D6BA80-1D59-B5FB-9188-2D3D4CD0F088}"/>
              </a:ext>
            </a:extLst>
          </p:cNvPr>
          <p:cNvCxnSpPr>
            <a:cxnSpLocks/>
          </p:cNvCxnSpPr>
          <p:nvPr/>
        </p:nvCxnSpPr>
        <p:spPr>
          <a:xfrm>
            <a:off x="15490722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F042DD-88DA-A541-87CB-50D5326553DC}"/>
              </a:ext>
            </a:extLst>
          </p:cNvPr>
          <p:cNvCxnSpPr>
            <a:cxnSpLocks/>
          </p:cNvCxnSpPr>
          <p:nvPr/>
        </p:nvCxnSpPr>
        <p:spPr>
          <a:xfrm>
            <a:off x="16203561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BA69F3-6403-6723-D847-F31C550FFFD5}"/>
              </a:ext>
            </a:extLst>
          </p:cNvPr>
          <p:cNvCxnSpPr>
            <a:cxnSpLocks/>
          </p:cNvCxnSpPr>
          <p:nvPr/>
        </p:nvCxnSpPr>
        <p:spPr>
          <a:xfrm>
            <a:off x="16916400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2A096B-0808-8103-D0A9-50C3E4E84B5C}"/>
              </a:ext>
            </a:extLst>
          </p:cNvPr>
          <p:cNvCxnSpPr>
            <a:cxnSpLocks/>
          </p:cNvCxnSpPr>
          <p:nvPr/>
        </p:nvCxnSpPr>
        <p:spPr>
          <a:xfrm>
            <a:off x="17648902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5DE87F-FED8-CC76-B95C-96AE958FE3F7}"/>
              </a:ext>
            </a:extLst>
          </p:cNvPr>
          <p:cNvCxnSpPr>
            <a:cxnSpLocks/>
          </p:cNvCxnSpPr>
          <p:nvPr/>
        </p:nvCxnSpPr>
        <p:spPr>
          <a:xfrm>
            <a:off x="18361741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010C37-290C-DF2B-C6B3-4930D4DB077F}"/>
              </a:ext>
            </a:extLst>
          </p:cNvPr>
          <p:cNvCxnSpPr>
            <a:cxnSpLocks/>
          </p:cNvCxnSpPr>
          <p:nvPr/>
        </p:nvCxnSpPr>
        <p:spPr>
          <a:xfrm>
            <a:off x="19074580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4F1080-F257-2BCB-2FA2-6234CB0902E1}"/>
              </a:ext>
            </a:extLst>
          </p:cNvPr>
          <p:cNvCxnSpPr>
            <a:cxnSpLocks/>
          </p:cNvCxnSpPr>
          <p:nvPr/>
        </p:nvCxnSpPr>
        <p:spPr>
          <a:xfrm>
            <a:off x="19807082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38C24B-EB4B-B7D5-AE86-A47DCF2AB021}"/>
              </a:ext>
            </a:extLst>
          </p:cNvPr>
          <p:cNvCxnSpPr>
            <a:cxnSpLocks/>
          </p:cNvCxnSpPr>
          <p:nvPr/>
        </p:nvCxnSpPr>
        <p:spPr>
          <a:xfrm>
            <a:off x="20519921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B809A6-9645-2F37-C345-8A6F129C5CAC}"/>
              </a:ext>
            </a:extLst>
          </p:cNvPr>
          <p:cNvCxnSpPr>
            <a:cxnSpLocks/>
          </p:cNvCxnSpPr>
          <p:nvPr/>
        </p:nvCxnSpPr>
        <p:spPr>
          <a:xfrm>
            <a:off x="21232760" y="4159045"/>
            <a:ext cx="0" cy="7197212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70FD28-2F3B-3228-F8F1-F1245A8E525B}"/>
              </a:ext>
            </a:extLst>
          </p:cNvPr>
          <p:cNvCxnSpPr>
            <a:cxnSpLocks/>
          </p:cNvCxnSpPr>
          <p:nvPr/>
        </p:nvCxnSpPr>
        <p:spPr>
          <a:xfrm>
            <a:off x="13421032" y="4159045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E2D2577-D9A4-C59F-59CA-E88E9DC666A4}"/>
              </a:ext>
            </a:extLst>
          </p:cNvPr>
          <p:cNvCxnSpPr>
            <a:cxnSpLocks/>
          </p:cNvCxnSpPr>
          <p:nvPr/>
        </p:nvCxnSpPr>
        <p:spPr>
          <a:xfrm>
            <a:off x="13421032" y="4930877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AE2F5BE-7051-EF8A-B645-343A8C643C4D}"/>
              </a:ext>
            </a:extLst>
          </p:cNvPr>
          <p:cNvCxnSpPr>
            <a:cxnSpLocks/>
          </p:cNvCxnSpPr>
          <p:nvPr/>
        </p:nvCxnSpPr>
        <p:spPr>
          <a:xfrm>
            <a:off x="13421032" y="5673212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A068A84-7B21-DEDE-C43E-F8B6A72D85F2}"/>
              </a:ext>
            </a:extLst>
          </p:cNvPr>
          <p:cNvCxnSpPr>
            <a:cxnSpLocks/>
          </p:cNvCxnSpPr>
          <p:nvPr/>
        </p:nvCxnSpPr>
        <p:spPr>
          <a:xfrm>
            <a:off x="13421032" y="6386050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ACDA9D2-5CB2-0848-94C5-2B6FA8CFB9C6}"/>
              </a:ext>
            </a:extLst>
          </p:cNvPr>
          <p:cNvCxnSpPr>
            <a:cxnSpLocks/>
          </p:cNvCxnSpPr>
          <p:nvPr/>
        </p:nvCxnSpPr>
        <p:spPr>
          <a:xfrm>
            <a:off x="13421032" y="7098889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89F6BF0-2707-EF4D-59DF-B2373CBFBDC2}"/>
              </a:ext>
            </a:extLst>
          </p:cNvPr>
          <p:cNvCxnSpPr>
            <a:cxnSpLocks/>
          </p:cNvCxnSpPr>
          <p:nvPr/>
        </p:nvCxnSpPr>
        <p:spPr>
          <a:xfrm>
            <a:off x="13421032" y="7831393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8592F25-87EF-DEEB-EDD9-A84A2A766906}"/>
              </a:ext>
            </a:extLst>
          </p:cNvPr>
          <p:cNvCxnSpPr>
            <a:cxnSpLocks/>
          </p:cNvCxnSpPr>
          <p:nvPr/>
        </p:nvCxnSpPr>
        <p:spPr>
          <a:xfrm>
            <a:off x="13421032" y="8544231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D2526D-DBE2-4E7F-42B1-560331708A86}"/>
              </a:ext>
            </a:extLst>
          </p:cNvPr>
          <p:cNvCxnSpPr>
            <a:cxnSpLocks/>
          </p:cNvCxnSpPr>
          <p:nvPr/>
        </p:nvCxnSpPr>
        <p:spPr>
          <a:xfrm>
            <a:off x="13421032" y="9257070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0F5D332-EF10-CC88-3EE7-12256BEF0916}"/>
              </a:ext>
            </a:extLst>
          </p:cNvPr>
          <p:cNvCxnSpPr>
            <a:cxnSpLocks/>
          </p:cNvCxnSpPr>
          <p:nvPr/>
        </p:nvCxnSpPr>
        <p:spPr>
          <a:xfrm>
            <a:off x="13421032" y="9930580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D7818F2-A2A7-15B9-5A30-D205CA4D2FE0}"/>
              </a:ext>
            </a:extLst>
          </p:cNvPr>
          <p:cNvCxnSpPr>
            <a:cxnSpLocks/>
          </p:cNvCxnSpPr>
          <p:nvPr/>
        </p:nvCxnSpPr>
        <p:spPr>
          <a:xfrm>
            <a:off x="13421032" y="10643418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B231A3A-8A6D-7EA1-A48A-941F141B2851}"/>
              </a:ext>
            </a:extLst>
          </p:cNvPr>
          <p:cNvCxnSpPr>
            <a:cxnSpLocks/>
          </p:cNvCxnSpPr>
          <p:nvPr/>
        </p:nvCxnSpPr>
        <p:spPr>
          <a:xfrm>
            <a:off x="13421032" y="11356257"/>
            <a:ext cx="781172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F59AD92-B600-E387-9B90-C12714C7EA8C}"/>
              </a:ext>
            </a:extLst>
          </p:cNvPr>
          <p:cNvGrpSpPr/>
          <p:nvPr/>
        </p:nvGrpSpPr>
        <p:grpSpPr>
          <a:xfrm>
            <a:off x="6220508" y="3251704"/>
            <a:ext cx="5129732" cy="1814681"/>
            <a:chOff x="17821859" y="10631432"/>
            <a:chExt cx="5129732" cy="1814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ECEA0AC-9A2D-4D30-C5BC-3B053234DF91}"/>
                    </a:ext>
                  </a:extLst>
                </p:cNvPr>
                <p:cNvSpPr txBox="1"/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GB" sz="4000" b="1" i="1" u="none" strike="noStrike" cap="none" spc="0" normalizeH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𝖙</m:t>
                      </m:r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(            </a:t>
                  </a:r>
                  <a:r>
                    <a:rPr lang="en-GB" dirty="0"/>
                    <a:t>) =       </a:t>
                  </a:r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GB" sz="4000" b="0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0" lang="en-GB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r>
                                <a:rPr kumimoji="0" lang="de-CH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0.57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0.82</m:t>
                                  </m:r>
                                </m:e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0.32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:endParaRPr kumimoji="0" lang="en-GB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ACA9CC-F79E-0FF0-8B55-05878DC92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blipFill>
                  <a:blip r:embed="rId4"/>
                  <a:stretch>
                    <a:fillRect l="-1295" b="-842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26FD041-B04A-8B9E-FBA9-FE528B42264A}"/>
                </a:ext>
              </a:extLst>
            </p:cNvPr>
            <p:cNvSpPr/>
            <p:nvPr/>
          </p:nvSpPr>
          <p:spPr>
            <a:xfrm>
              <a:off x="20510309" y="10945940"/>
              <a:ext cx="505326" cy="517064"/>
            </a:xfrm>
            <a:prstGeom prst="ellipse">
              <a:avLst/>
            </a:prstGeom>
            <a:solidFill>
              <a:srgbClr val="92D050"/>
            </a:solidFill>
            <a:ln w="25400" cap="flat">
              <a:solidFill>
                <a:schemeClr val="bg2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0350FEA-082E-A074-37A4-58D8AF96A28C}"/>
                    </a:ext>
                  </a:extLst>
                </p:cNvPr>
                <p:cNvSpPr txBox="1"/>
                <p:nvPr/>
              </p:nvSpPr>
              <p:spPr>
                <a:xfrm>
                  <a:off x="17821859" y="11651024"/>
                  <a:ext cx="2677015" cy="795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88900" tIns="88900" rIns="88900" bIns="88900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Feature transformation</a:t>
                  </a:r>
                </a:p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𝕆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→ 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𝔽</m:t>
                        </m:r>
                      </m:oMath>
                    </m:oMathPara>
                  </a14:m>
                  <a:endParaRPr kumimoji="0" lang="de-CH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Cambria Math" panose="02040503050406030204" pitchFamily="18" charset="0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A50946-D505-9309-C5E8-04FC4641A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1859" y="11651024"/>
                  <a:ext cx="2677015" cy="795089"/>
                </a:xfrm>
                <a:prstGeom prst="rect">
                  <a:avLst/>
                </a:prstGeom>
                <a:blipFill>
                  <a:blip r:embed="rId5"/>
                  <a:stretch>
                    <a:fillRect l="-2358" r="-1415" b="-317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E2A86DED-5D27-1217-E513-89291AE73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515873" y="10764545"/>
              <a:ext cx="1359456" cy="1019591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A7D06AB-A304-2E54-5610-4B42CE7EA46D}"/>
              </a:ext>
            </a:extLst>
          </p:cNvPr>
          <p:cNvSpPr txBox="1"/>
          <p:nvPr/>
        </p:nvSpPr>
        <p:spPr>
          <a:xfrm>
            <a:off x="13571700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206A0E-E29C-6FB9-994F-CA70D71CA2AF}"/>
              </a:ext>
            </a:extLst>
          </p:cNvPr>
          <p:cNvSpPr txBox="1"/>
          <p:nvPr/>
        </p:nvSpPr>
        <p:spPr>
          <a:xfrm flipH="1">
            <a:off x="14315010" y="11379600"/>
            <a:ext cx="248727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66A3B8-E437-D8C6-A4F7-1BB0CD9D13B9}"/>
              </a:ext>
            </a:extLst>
          </p:cNvPr>
          <p:cNvSpPr txBox="1"/>
          <p:nvPr/>
        </p:nvSpPr>
        <p:spPr>
          <a:xfrm>
            <a:off x="15020695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778873-DEBB-AB3C-8326-706D5339DDA2}"/>
              </a:ext>
            </a:extLst>
          </p:cNvPr>
          <p:cNvSpPr txBox="1"/>
          <p:nvPr/>
        </p:nvSpPr>
        <p:spPr>
          <a:xfrm>
            <a:off x="15671648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4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81671B-0D49-6C22-827C-093E6ADD9B88}"/>
              </a:ext>
            </a:extLst>
          </p:cNvPr>
          <p:cNvSpPr txBox="1"/>
          <p:nvPr/>
        </p:nvSpPr>
        <p:spPr>
          <a:xfrm>
            <a:off x="16384488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5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9AC22FC-8B82-1C0F-A060-8B1B5427E968}"/>
              </a:ext>
            </a:extLst>
          </p:cNvPr>
          <p:cNvSpPr txBox="1"/>
          <p:nvPr/>
        </p:nvSpPr>
        <p:spPr>
          <a:xfrm>
            <a:off x="17105871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D056ABD-86E7-E762-AE2D-168D9C5B31D7}"/>
              </a:ext>
            </a:extLst>
          </p:cNvPr>
          <p:cNvSpPr txBox="1"/>
          <p:nvPr/>
        </p:nvSpPr>
        <p:spPr>
          <a:xfrm>
            <a:off x="17840966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7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771B5F-104D-5722-C2A3-A73F82002332}"/>
              </a:ext>
            </a:extLst>
          </p:cNvPr>
          <p:cNvSpPr txBox="1"/>
          <p:nvPr/>
        </p:nvSpPr>
        <p:spPr>
          <a:xfrm>
            <a:off x="18576061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8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FBA2025-7FE0-EFD0-5548-990627A97AD0}"/>
              </a:ext>
            </a:extLst>
          </p:cNvPr>
          <p:cNvSpPr txBox="1"/>
          <p:nvPr/>
        </p:nvSpPr>
        <p:spPr>
          <a:xfrm>
            <a:off x="19287183" y="11379600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4CC69B3-473D-9D7D-B462-A5B3B3ED9D58}"/>
              </a:ext>
            </a:extLst>
          </p:cNvPr>
          <p:cNvSpPr txBox="1"/>
          <p:nvPr/>
        </p:nvSpPr>
        <p:spPr>
          <a:xfrm>
            <a:off x="19933787" y="11379600"/>
            <a:ext cx="545021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10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A7394C9-CAD9-7E46-9254-03847E9A90B7}"/>
              </a:ext>
            </a:extLst>
          </p:cNvPr>
          <p:cNvSpPr txBox="1"/>
          <p:nvPr/>
        </p:nvSpPr>
        <p:spPr>
          <a:xfrm>
            <a:off x="20648542" y="11379600"/>
            <a:ext cx="545021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11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E67F644-EF82-7A90-21AC-E8B25051C31B}"/>
              </a:ext>
            </a:extLst>
          </p:cNvPr>
          <p:cNvCxnSpPr>
            <a:cxnSpLocks/>
          </p:cNvCxnSpPr>
          <p:nvPr/>
        </p:nvCxnSpPr>
        <p:spPr>
          <a:xfrm>
            <a:off x="11291239" y="4100053"/>
            <a:ext cx="3138894" cy="6074005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9F4FCF1D-1E0A-AB36-CCEC-6BCEBD3E01FC}"/>
              </a:ext>
            </a:extLst>
          </p:cNvPr>
          <p:cNvSpPr/>
          <p:nvPr/>
        </p:nvSpPr>
        <p:spPr>
          <a:xfrm>
            <a:off x="14404389" y="10221800"/>
            <a:ext cx="120316" cy="120316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5029A7E-BDAC-C943-AC93-8B972BE47034}"/>
              </a:ext>
            </a:extLst>
          </p:cNvPr>
          <p:cNvSpPr txBox="1"/>
          <p:nvPr/>
        </p:nvSpPr>
        <p:spPr>
          <a:xfrm>
            <a:off x="11291240" y="3420644"/>
            <a:ext cx="1069203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= 22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1EFA151-274B-266E-694A-8CFBCC24E2EE}"/>
              </a:ext>
            </a:extLst>
          </p:cNvPr>
          <p:cNvSpPr/>
          <p:nvPr/>
        </p:nvSpPr>
        <p:spPr>
          <a:xfrm>
            <a:off x="16489992" y="9530800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C37E2DC-E1A7-E5D1-3386-7EF6C69DB460}"/>
              </a:ext>
            </a:extLst>
          </p:cNvPr>
          <p:cNvSpPr/>
          <p:nvPr/>
        </p:nvSpPr>
        <p:spPr>
          <a:xfrm>
            <a:off x="17172167" y="745091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55FE8D6-8E77-FD0D-E8B0-AD5D8D2CD337}"/>
              </a:ext>
            </a:extLst>
          </p:cNvPr>
          <p:cNvSpPr/>
          <p:nvPr/>
        </p:nvSpPr>
        <p:spPr>
          <a:xfrm>
            <a:off x="14404577" y="522713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542F564-695D-A240-76B6-A7C52DCE94E3}"/>
              </a:ext>
            </a:extLst>
          </p:cNvPr>
          <p:cNvSpPr/>
          <p:nvPr/>
        </p:nvSpPr>
        <p:spPr>
          <a:xfrm>
            <a:off x="18132808" y="1096585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C087AF7-E655-ADF5-C964-36B6E7E641DC}"/>
              </a:ext>
            </a:extLst>
          </p:cNvPr>
          <p:cNvSpPr/>
          <p:nvPr/>
        </p:nvSpPr>
        <p:spPr>
          <a:xfrm>
            <a:off x="15128454" y="10944721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7240406-42DB-5573-805D-E67D53472184}"/>
              </a:ext>
            </a:extLst>
          </p:cNvPr>
          <p:cNvSpPr/>
          <p:nvPr/>
        </p:nvSpPr>
        <p:spPr>
          <a:xfrm>
            <a:off x="18697042" y="9569120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A838D83-081C-1F98-EC61-91CBCEDF853A}"/>
              </a:ext>
            </a:extLst>
          </p:cNvPr>
          <p:cNvSpPr/>
          <p:nvPr/>
        </p:nvSpPr>
        <p:spPr>
          <a:xfrm>
            <a:off x="20822261" y="4508090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18E031F-451C-CAD3-A9CB-6711FBB279B1}"/>
              </a:ext>
            </a:extLst>
          </p:cNvPr>
          <p:cNvCxnSpPr>
            <a:cxnSpLocks/>
          </p:cNvCxnSpPr>
          <p:nvPr/>
        </p:nvCxnSpPr>
        <p:spPr>
          <a:xfrm>
            <a:off x="11291238" y="4214377"/>
            <a:ext cx="1591721" cy="5844023"/>
          </a:xfrm>
          <a:prstGeom prst="straightConnector1">
            <a:avLst/>
          </a:prstGeom>
          <a:noFill/>
          <a:ln w="38100" cap="flat">
            <a:solidFill>
              <a:schemeClr val="accent6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174DFEC6-E35C-D2D2-BDC9-E09E7720B586}"/>
              </a:ext>
            </a:extLst>
          </p:cNvPr>
          <p:cNvSpPr/>
          <p:nvPr/>
        </p:nvSpPr>
        <p:spPr>
          <a:xfrm>
            <a:off x="12882960" y="10228264"/>
            <a:ext cx="120316" cy="120316"/>
          </a:xfrm>
          <a:prstGeom prst="ellipse">
            <a:avLst/>
          </a:prstGeom>
          <a:solidFill>
            <a:schemeClr val="accent6"/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8BD6B1E-9ACD-091D-FCE5-1E0970D06EA2}"/>
              </a:ext>
            </a:extLst>
          </p:cNvPr>
          <p:cNvSpPr txBox="1"/>
          <p:nvPr/>
        </p:nvSpPr>
        <p:spPr>
          <a:xfrm>
            <a:off x="11291238" y="3405356"/>
            <a:ext cx="78707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= ?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BF6A906-E5DA-3543-A328-5B586A4A167E}"/>
              </a:ext>
            </a:extLst>
          </p:cNvPr>
          <p:cNvCxnSpPr>
            <a:cxnSpLocks/>
          </p:cNvCxnSpPr>
          <p:nvPr/>
        </p:nvCxnSpPr>
        <p:spPr>
          <a:xfrm>
            <a:off x="13115876" y="10288422"/>
            <a:ext cx="455824" cy="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F82B4AD8-8DEA-0A77-062E-4C7F79282844}"/>
              </a:ext>
            </a:extLst>
          </p:cNvPr>
          <p:cNvSpPr/>
          <p:nvPr/>
        </p:nvSpPr>
        <p:spPr>
          <a:xfrm>
            <a:off x="13738623" y="10228264"/>
            <a:ext cx="120316" cy="120316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27FA592-08E5-17E0-8F8D-C1192EFA1E42}"/>
              </a:ext>
            </a:extLst>
          </p:cNvPr>
          <p:cNvSpPr txBox="1"/>
          <p:nvPr/>
        </p:nvSpPr>
        <p:spPr>
          <a:xfrm>
            <a:off x="12909600" y="9285746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325797A-98D3-D19C-8303-C092BB85188F}"/>
              </a:ext>
            </a:extLst>
          </p:cNvPr>
          <p:cNvSpPr txBox="1"/>
          <p:nvPr/>
        </p:nvSpPr>
        <p:spPr>
          <a:xfrm>
            <a:off x="580058" y="4690949"/>
            <a:ext cx="10227275" cy="6950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How does VAF work: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Partition vector space to create lattic</a:t>
            </a:r>
            <a:b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(usually by component-wise min/max)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Assign every vector to cell in lattice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Store resulting signature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H" dirty="0"/>
              <a:t>Upon scan, distance can be approximated and entry can be filtered (save CPU / IO)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CH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Upon Insert / Update: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If point falls within grid </a:t>
            </a:r>
            <a:r>
              <a:rPr kumimoji="0" lang="en-CH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Wingdings" pitchFamily="2" charset="2"/>
              </a:rPr>
              <a:t> write signature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H" dirty="0">
                <a:sym typeface="Wingdings" pitchFamily="2" charset="2"/>
              </a:rPr>
              <a:t>If point is out of bounds  issue</a:t>
            </a:r>
            <a:endParaRPr kumimoji="0" lang="en-CH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75FC60C-A79F-F52E-E74D-C551ED8ECB85}"/>
              </a:ext>
            </a:extLst>
          </p:cNvPr>
          <p:cNvSpPr txBox="1"/>
          <p:nvPr/>
        </p:nvSpPr>
        <p:spPr>
          <a:xfrm>
            <a:off x="12909600" y="10766339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D439CB5-3464-F20D-E976-148716AE9574}"/>
              </a:ext>
            </a:extLst>
          </p:cNvPr>
          <p:cNvSpPr txBox="1"/>
          <p:nvPr/>
        </p:nvSpPr>
        <p:spPr>
          <a:xfrm>
            <a:off x="12909600" y="8540415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4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6B01E49-74F9-16AB-0B6A-F160AB746074}"/>
              </a:ext>
            </a:extLst>
          </p:cNvPr>
          <p:cNvSpPr txBox="1"/>
          <p:nvPr/>
        </p:nvSpPr>
        <p:spPr>
          <a:xfrm>
            <a:off x="12909600" y="7880017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5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FA5E3A6-2CDA-3D99-93F7-277BC7B875AF}"/>
              </a:ext>
            </a:extLst>
          </p:cNvPr>
          <p:cNvSpPr txBox="1"/>
          <p:nvPr/>
        </p:nvSpPr>
        <p:spPr>
          <a:xfrm>
            <a:off x="12909600" y="7134686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6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4F1C7A6-DD33-93DD-B0BA-BEB122EB9AF8}"/>
              </a:ext>
            </a:extLst>
          </p:cNvPr>
          <p:cNvSpPr txBox="1"/>
          <p:nvPr/>
        </p:nvSpPr>
        <p:spPr>
          <a:xfrm>
            <a:off x="12909600" y="6456809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7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193D3D-3C54-98C6-DF57-77A192B9AB66}"/>
              </a:ext>
            </a:extLst>
          </p:cNvPr>
          <p:cNvSpPr txBox="1"/>
          <p:nvPr/>
        </p:nvSpPr>
        <p:spPr>
          <a:xfrm>
            <a:off x="12909600" y="5753945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8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07852F4-63EB-F40D-3CF8-A2510CD7BB17}"/>
              </a:ext>
            </a:extLst>
          </p:cNvPr>
          <p:cNvSpPr txBox="1"/>
          <p:nvPr/>
        </p:nvSpPr>
        <p:spPr>
          <a:xfrm>
            <a:off x="12909600" y="10038761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39ED0CD-9EC9-488C-6EAE-0F54A5E05256}"/>
              </a:ext>
            </a:extLst>
          </p:cNvPr>
          <p:cNvSpPr txBox="1"/>
          <p:nvPr/>
        </p:nvSpPr>
        <p:spPr>
          <a:xfrm>
            <a:off x="12909600" y="5005846"/>
            <a:ext cx="36227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dirty="0">
                <a:solidFill>
                  <a:schemeClr val="accent2"/>
                </a:solidFill>
              </a:rPr>
              <a:t>9</a:t>
            </a:r>
            <a:endParaRPr kumimoji="0" lang="en-CH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489868A-7BCD-4DE9-69DF-FCBA074F2D0F}"/>
              </a:ext>
            </a:extLst>
          </p:cNvPr>
          <p:cNvSpPr txBox="1"/>
          <p:nvPr/>
        </p:nvSpPr>
        <p:spPr>
          <a:xfrm>
            <a:off x="12828362" y="4271296"/>
            <a:ext cx="545021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0710285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1" animBg="1"/>
      <p:bldP spid="71" grpId="2" animBg="1"/>
      <p:bldP spid="73" grpId="0"/>
      <p:bldP spid="73" grpId="1"/>
      <p:bldP spid="86" grpId="1" animBg="1"/>
      <p:bldP spid="89" grpId="1"/>
      <p:bldP spid="9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8A913-73F8-1A72-2052-EF8A5078D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21" y="809625"/>
            <a:ext cx="23145156" cy="1826619"/>
          </a:xfrm>
        </p:spPr>
        <p:txBody>
          <a:bodyPr/>
          <a:lstStyle/>
          <a:p>
            <a:r>
              <a:rPr lang="en-GB" dirty="0"/>
              <a:t>Putting Everything Together: Cottontail DB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Overview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40C8D-9D22-0828-8268-F82FAB5BEFFD}"/>
              </a:ext>
            </a:extLst>
          </p:cNvPr>
          <p:cNvSpPr/>
          <p:nvPr/>
        </p:nvSpPr>
        <p:spPr>
          <a:xfrm>
            <a:off x="1817188" y="2864271"/>
            <a:ext cx="5650412" cy="22724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Runs on the JVM (developed in Kotlin)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Column Store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Support for Scalar and Vector data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Data Modelling (Schema, Entity)</a:t>
            </a:r>
            <a:endParaRPr kumimoji="0" lang="en-GB" sz="2400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C35761-E3F9-2F4E-56AE-AC755CB43B98}"/>
              </a:ext>
            </a:extLst>
          </p:cNvPr>
          <p:cNvSpPr/>
          <p:nvPr/>
        </p:nvSpPr>
        <p:spPr>
          <a:xfrm>
            <a:off x="1817188" y="10343706"/>
            <a:ext cx="5650412" cy="15337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Boolean Queries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WHERE-clauses w. Boolean predicates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Support (B</a:t>
            </a:r>
            <a:r>
              <a:rPr kumimoji="0" lang="en-GB" sz="2400" i="0" u="none" strike="noStrike" cap="none" spc="0" normalizeH="0" baseline="3000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+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-, Patricia trees)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760A01-0FE0-6357-23DA-90219D65A370}"/>
              </a:ext>
            </a:extLst>
          </p:cNvPr>
          <p:cNvSpPr/>
          <p:nvPr/>
        </p:nvSpPr>
        <p:spPr>
          <a:xfrm>
            <a:off x="17106902" y="2864271"/>
            <a:ext cx="6019800" cy="22724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Transaction Support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INSERT, UPDATE, DELETE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Transaction Semantics </a:t>
            </a:r>
            <a:br>
              <a:rPr lang="en-GB" sz="2400" dirty="0">
                <a:solidFill>
                  <a:schemeClr val="accent3">
                    <a:lumOff val="-4117"/>
                  </a:schemeClr>
                </a:solidFill>
              </a:rPr>
            </a:b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(COMMIT, ROLLBACK)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Snapshot Isolation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032900-AE13-BD0A-5AAD-44780F3149D7}"/>
              </a:ext>
            </a:extLst>
          </p:cNvPr>
          <p:cNvGrpSpPr/>
          <p:nvPr/>
        </p:nvGrpSpPr>
        <p:grpSpPr>
          <a:xfrm>
            <a:off x="8340872" y="4559372"/>
            <a:ext cx="6892332" cy="6764089"/>
            <a:chOff x="8340872" y="4559372"/>
            <a:chExt cx="6892332" cy="676408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D390988-12A9-6309-B4C7-5482F0D1D8BA}"/>
                </a:ext>
              </a:extLst>
            </p:cNvPr>
            <p:cNvSpPr/>
            <p:nvPr/>
          </p:nvSpPr>
          <p:spPr>
            <a:xfrm>
              <a:off x="9043838" y="4772097"/>
              <a:ext cx="5753100" cy="554355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EDBC37F-A2E7-EEBE-2870-1ADB121E8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40872" y="4559372"/>
              <a:ext cx="6892332" cy="5969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E129DC-270F-E6F4-7251-66F164D85558}"/>
                </a:ext>
              </a:extLst>
            </p:cNvPr>
            <p:cNvSpPr txBox="1"/>
            <p:nvPr/>
          </p:nvSpPr>
          <p:spPr>
            <a:xfrm>
              <a:off x="10398336" y="10528372"/>
              <a:ext cx="3044103" cy="7950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88900" tIns="88900" rIns="88900" bIns="88900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GB" sz="4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rPr>
                <a:t>Cottontail DB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22C118F-C202-D9FC-DBC8-E49022BD9E13}"/>
              </a:ext>
            </a:extLst>
          </p:cNvPr>
          <p:cNvSpPr/>
          <p:nvPr/>
        </p:nvSpPr>
        <p:spPr>
          <a:xfrm>
            <a:off x="17106902" y="9789707"/>
            <a:ext cx="6019800" cy="26417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Similarity Queries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FUNCTION-execution, ORDER BY, LIMIT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Index Support (PQ, VA, LSH)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Vectorised Execution </a:t>
            </a:r>
            <a:r>
              <a:rPr lang="en-GB" sz="2400" i="1" dirty="0">
                <a:solidFill>
                  <a:schemeClr val="accent3">
                    <a:lumOff val="-4117"/>
                  </a:schemeClr>
                </a:solidFill>
              </a:rPr>
              <a:t>(experimental)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Inaccurate matches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>
                <a:solidFill>
                  <a:schemeClr val="accent3">
                    <a:lumOff val="-4117"/>
                  </a:schemeClr>
                </a:solidFill>
              </a:rPr>
              <a:t>Incremental changes</a:t>
            </a:r>
          </a:p>
        </p:txBody>
      </p:sp>
    </p:spTree>
    <p:extLst>
      <p:ext uri="{BB962C8B-B14F-4D97-AF65-F5344CB8AC3E}">
        <p14:creationId xmlns:p14="http://schemas.microsoft.com/office/powerpoint/2010/main" val="34736972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9E632-873F-EFF8-719A-025544E6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Putting Everything Together: Cottontail DB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0BEC9C-3AC8-4800-EEBE-4655BA9B5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749" y="1925638"/>
            <a:ext cx="11366500" cy="104227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359FE0-8D92-887F-7FD0-D40D763BC4A6}"/>
              </a:ext>
            </a:extLst>
          </p:cNvPr>
          <p:cNvSpPr/>
          <p:nvPr/>
        </p:nvSpPr>
        <p:spPr>
          <a:xfrm>
            <a:off x="6635262" y="2857500"/>
            <a:ext cx="11066584" cy="4000500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18443-7AAC-0CF4-D151-98F78A761DF8}"/>
              </a:ext>
            </a:extLst>
          </p:cNvPr>
          <p:cNvSpPr txBox="1"/>
          <p:nvPr/>
        </p:nvSpPr>
        <p:spPr>
          <a:xfrm>
            <a:off x="727370" y="4152428"/>
            <a:ext cx="4899707" cy="1410643"/>
          </a:xfrm>
          <a:prstGeom prst="rect">
            <a:avLst/>
          </a:prstGeom>
          <a:noFill/>
          <a:ln w="127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5"/>
                </a:solidFill>
              </a:rPr>
              <a:t>Query Model with</a:t>
            </a:r>
            <a:br>
              <a:rPr lang="en-GB" dirty="0">
                <a:solidFill>
                  <a:schemeClr val="accent5"/>
                </a:solidFill>
              </a:rPr>
            </a:br>
            <a:r>
              <a:rPr lang="en-GB" dirty="0">
                <a:solidFill>
                  <a:schemeClr val="accent5"/>
                </a:solidFill>
              </a:rPr>
              <a:t>Ext. Relational Algebra 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7BBC7F-9EF7-B5AE-A35C-A2B772BA2FDF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5627077" y="4857750"/>
            <a:ext cx="1008185" cy="0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0459711-7630-929B-2401-76C6D6C2F98B}"/>
              </a:ext>
            </a:extLst>
          </p:cNvPr>
          <p:cNvSpPr txBox="1"/>
          <p:nvPr/>
        </p:nvSpPr>
        <p:spPr>
          <a:xfrm>
            <a:off x="20176844" y="5962924"/>
            <a:ext cx="2563202" cy="795089"/>
          </a:xfrm>
          <a:prstGeom prst="rect">
            <a:avLst/>
          </a:prstGeom>
          <a:noFill/>
          <a:ln w="127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5"/>
                </a:solidFill>
              </a:rPr>
              <a:t>Cost Model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15C6E-3772-11EA-D9B9-9A368782DC6C}"/>
              </a:ext>
            </a:extLst>
          </p:cNvPr>
          <p:cNvSpPr/>
          <p:nvPr/>
        </p:nvSpPr>
        <p:spPr>
          <a:xfrm>
            <a:off x="11715750" y="5695950"/>
            <a:ext cx="5986096" cy="1352550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FEF7A2-1DF0-916E-FCEF-2084B6C27E97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17701846" y="6360469"/>
            <a:ext cx="2474998" cy="11756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FC521E1-50BB-085A-83CF-9DA63B76B9E7}"/>
              </a:ext>
            </a:extLst>
          </p:cNvPr>
          <p:cNvSpPr/>
          <p:nvPr/>
        </p:nvSpPr>
        <p:spPr>
          <a:xfrm>
            <a:off x="6934199" y="8250624"/>
            <a:ext cx="10767647" cy="2341176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166D8-64A3-4761-C976-7067C548CFD8}"/>
              </a:ext>
            </a:extLst>
          </p:cNvPr>
          <p:cNvSpPr txBox="1"/>
          <p:nvPr/>
        </p:nvSpPr>
        <p:spPr>
          <a:xfrm>
            <a:off x="19554543" y="8408114"/>
            <a:ext cx="4477188" cy="2026196"/>
          </a:xfrm>
          <a:prstGeom prst="rect">
            <a:avLst/>
          </a:prstGeom>
          <a:noFill/>
          <a:ln w="127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Write</a:t>
            </a:r>
            <a:r>
              <a:rPr kumimoji="0" lang="en-GB" sz="4000" b="0" i="0" u="none" strike="noStrike" cap="none" spc="0" normalizeH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 Model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accent5"/>
                </a:solidFill>
              </a:rPr>
              <a:t>Failure Model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Async.</a:t>
            </a:r>
            <a:r>
              <a:rPr kumimoji="0" lang="en-GB" sz="4000" b="0" i="0" u="none" strike="noStrike" cap="none" spc="0" normalizeH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 Index Rebuild</a:t>
            </a:r>
            <a:endParaRPr kumimoji="0" lang="en-GB" sz="40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F7593B7-2EFF-6C2D-87A3-F5A54973E524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17701846" y="9421212"/>
            <a:ext cx="1852697" cy="0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7654234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1" grpId="0" animBg="1"/>
      <p:bldP spid="11" grpId="1" animBg="1"/>
      <p:bldP spid="12" grpId="0" animBg="1"/>
      <p:bldP spid="12" grpId="1" animBg="1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8BB1-A560-0C63-7524-634F9CEA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Multimedia is Ubiquitous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64D61-3B7B-306B-C28A-C0830E50AC95}"/>
              </a:ext>
            </a:extLst>
          </p:cNvPr>
          <p:cNvSpPr txBox="1"/>
          <p:nvPr/>
        </p:nvSpPr>
        <p:spPr>
          <a:xfrm>
            <a:off x="2684340" y="2536313"/>
            <a:ext cx="3862847" cy="671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Retrieval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F39F30-452C-7FA3-E9A5-9BB31421FFF9}"/>
              </a:ext>
            </a:extLst>
          </p:cNvPr>
          <p:cNvSpPr txBox="1"/>
          <p:nvPr/>
        </p:nvSpPr>
        <p:spPr>
          <a:xfrm>
            <a:off x="2197570" y="9509478"/>
            <a:ext cx="4639090" cy="319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Storing Large Data Collections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Images, videos, audio, 3D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Low-frequency changes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800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Finding Items of Interest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“Needle in the haystack”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Short-running queries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EA913C-2F08-55C3-407E-449B9F17A713}"/>
              </a:ext>
            </a:extLst>
          </p:cNvPr>
          <p:cNvSpPr txBox="1"/>
          <p:nvPr/>
        </p:nvSpPr>
        <p:spPr>
          <a:xfrm>
            <a:off x="10187275" y="2536312"/>
            <a:ext cx="3862847" cy="671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Social Media Analysis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A56812-9B3D-9CF9-1EB4-1103CFED005E}"/>
              </a:ext>
            </a:extLst>
          </p:cNvPr>
          <p:cNvSpPr txBox="1"/>
          <p:nvPr/>
        </p:nvSpPr>
        <p:spPr>
          <a:xfrm>
            <a:off x="8916262" y="9515345"/>
            <a:ext cx="6551473" cy="319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Collecting Data over Extended Time Period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Text, images, videos etc.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High-frequency changes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8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Generating Insights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Trends, engagement, interest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Short and long-running queries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694EF-12CE-7811-E267-FC23C3A3866A}"/>
              </a:ext>
            </a:extLst>
          </p:cNvPr>
          <p:cNvSpPr txBox="1"/>
          <p:nvPr/>
        </p:nvSpPr>
        <p:spPr>
          <a:xfrm>
            <a:off x="17497580" y="9509478"/>
            <a:ext cx="4964501" cy="319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Simulated Data Dictionary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Abstract signal data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Little to no changes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8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Quantifying Sample Tissue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Highly optimised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Potentially long-running query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852696-5A74-0AF8-A741-302FE7A1CA0F}"/>
              </a:ext>
            </a:extLst>
          </p:cNvPr>
          <p:cNvSpPr txBox="1"/>
          <p:nvPr/>
        </p:nvSpPr>
        <p:spPr>
          <a:xfrm>
            <a:off x="17582131" y="2536671"/>
            <a:ext cx="4505657" cy="671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200" b="1" dirty="0"/>
              <a:t>Medical Signal Analysis</a:t>
            </a:r>
            <a:endParaRPr kumimoji="0" lang="en-GB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EF909F9-3FFE-5B54-EFDA-098EA244AC4D}"/>
              </a:ext>
            </a:extLst>
          </p:cNvPr>
          <p:cNvGrpSpPr/>
          <p:nvPr/>
        </p:nvGrpSpPr>
        <p:grpSpPr>
          <a:xfrm>
            <a:off x="1978335" y="3646241"/>
            <a:ext cx="5148469" cy="5471540"/>
            <a:chOff x="2266123" y="4095585"/>
            <a:chExt cx="5148469" cy="547154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9CC8299-80FF-C8B7-4CBF-B55385B4CADC}"/>
                </a:ext>
              </a:extLst>
            </p:cNvPr>
            <p:cNvSpPr/>
            <p:nvPr/>
          </p:nvSpPr>
          <p:spPr>
            <a:xfrm>
              <a:off x="2266123" y="4095585"/>
              <a:ext cx="5148469" cy="5471540"/>
            </a:xfrm>
            <a:prstGeom prst="roundRect">
              <a:avLst/>
            </a:prstGeom>
            <a:solidFill>
              <a:srgbClr val="A5D6D2"/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A56F25D-FE98-CAC1-FAEB-0D3B0BBBEE15}"/>
                </a:ext>
              </a:extLst>
            </p:cNvPr>
            <p:cNvCxnSpPr>
              <a:cxnSpLocks/>
              <a:endCxn id="106" idx="2"/>
            </p:cNvCxnSpPr>
            <p:nvPr/>
          </p:nvCxnSpPr>
          <p:spPr>
            <a:xfrm flipV="1">
              <a:off x="4804904" y="7166690"/>
              <a:ext cx="0" cy="711668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14" name="Graphic 13" descr="Film strip with solid fill">
              <a:extLst>
                <a:ext uri="{FF2B5EF4-FFF2-40B4-BE49-F238E27FC236}">
                  <a16:creationId xmlns:a16="http://schemas.microsoft.com/office/drawing/2014/main" id="{8AE1633A-6E28-CC74-95F5-93B3E64CD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01213" y="5956180"/>
              <a:ext cx="914400" cy="1023598"/>
            </a:xfrm>
            <a:prstGeom prst="rect">
              <a:avLst/>
            </a:prstGeom>
          </p:spPr>
        </p:pic>
        <p:pic>
          <p:nvPicPr>
            <p:cNvPr id="16" name="Graphic 15" descr="Music with solid fill">
              <a:extLst>
                <a:ext uri="{FF2B5EF4-FFF2-40B4-BE49-F238E27FC236}">
                  <a16:creationId xmlns:a16="http://schemas.microsoft.com/office/drawing/2014/main" id="{DDE31F78-BEB5-B663-3B7A-99E4168DD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09436" y="4359279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Images with solid fill">
              <a:extLst>
                <a:ext uri="{FF2B5EF4-FFF2-40B4-BE49-F238E27FC236}">
                  <a16:creationId xmlns:a16="http://schemas.microsoft.com/office/drawing/2014/main" id="{6E567032-FC11-B793-1B5F-A17171939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71045" y="4471922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Cone with solid fill">
              <a:extLst>
                <a:ext uri="{FF2B5EF4-FFF2-40B4-BE49-F238E27FC236}">
                  <a16:creationId xmlns:a16="http://schemas.microsoft.com/office/drawing/2014/main" id="{682D9AEA-1309-A2BE-7BCE-AE34CDFF8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61530" y="6085157"/>
              <a:ext cx="914400" cy="914400"/>
            </a:xfrm>
            <a:prstGeom prst="rect">
              <a:avLst/>
            </a:prstGeom>
          </p:spPr>
        </p:pic>
        <p:pic>
          <p:nvPicPr>
            <p:cNvPr id="84" name="Graphic 83" descr="User with solid fill">
              <a:extLst>
                <a:ext uri="{FF2B5EF4-FFF2-40B4-BE49-F238E27FC236}">
                  <a16:creationId xmlns:a16="http://schemas.microsoft.com/office/drawing/2014/main" id="{2A9E2F65-3E45-4D9A-107F-F86673A4D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136968" y="7844382"/>
              <a:ext cx="1258957" cy="1258957"/>
            </a:xfrm>
            <a:prstGeom prst="rect">
              <a:avLst/>
            </a:prstGeom>
          </p:spPr>
        </p:pic>
        <p:pic>
          <p:nvPicPr>
            <p:cNvPr id="106" name="Graphic 105" descr="Database with solid fill">
              <a:extLst>
                <a:ext uri="{FF2B5EF4-FFF2-40B4-BE49-F238E27FC236}">
                  <a16:creationId xmlns:a16="http://schemas.microsoft.com/office/drawing/2014/main" id="{9631D756-5104-F984-F6E4-0D58E92D2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88518" y="5733919"/>
              <a:ext cx="1432771" cy="1432771"/>
            </a:xfrm>
            <a:prstGeom prst="rect">
              <a:avLst/>
            </a:prstGeom>
          </p:spPr>
        </p:pic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FFA489FC-E14C-EF6C-B59C-280370BEBD3F}"/>
                </a:ext>
              </a:extLst>
            </p:cNvPr>
            <p:cNvCxnSpPr>
              <a:cxnSpLocks/>
            </p:cNvCxnSpPr>
            <p:nvPr/>
          </p:nvCxnSpPr>
          <p:spPr>
            <a:xfrm>
              <a:off x="3985445" y="5395370"/>
              <a:ext cx="346354" cy="44982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54AE8D09-3304-8315-3101-09042E3A83CD}"/>
                </a:ext>
              </a:extLst>
            </p:cNvPr>
            <p:cNvCxnSpPr>
              <a:cxnSpLocks/>
            </p:cNvCxnSpPr>
            <p:nvPr/>
          </p:nvCxnSpPr>
          <p:spPr>
            <a:xfrm>
              <a:off x="3632811" y="6495401"/>
              <a:ext cx="539633" cy="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C113ECE2-5CA9-1F14-308F-3692CCFAD2A8}"/>
                </a:ext>
              </a:extLst>
            </p:cNvPr>
            <p:cNvCxnSpPr>
              <a:cxnSpLocks/>
            </p:cNvCxnSpPr>
            <p:nvPr/>
          </p:nvCxnSpPr>
          <p:spPr>
            <a:xfrm>
              <a:off x="5670014" y="6467979"/>
              <a:ext cx="539633" cy="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BFB8B7D-0F80-DC85-E438-F10248408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2640" y="5357788"/>
              <a:ext cx="367963" cy="44982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D927904-35C4-FBD9-27D7-73CB6315D94E}"/>
              </a:ext>
            </a:extLst>
          </p:cNvPr>
          <p:cNvGrpSpPr/>
          <p:nvPr/>
        </p:nvGrpSpPr>
        <p:grpSpPr>
          <a:xfrm>
            <a:off x="9544463" y="3735055"/>
            <a:ext cx="5148469" cy="5471540"/>
            <a:chOff x="10287033" y="4178703"/>
            <a:chExt cx="5148469" cy="547154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44B37B8-7C77-5660-9F74-E33B7A95282A}"/>
                </a:ext>
              </a:extLst>
            </p:cNvPr>
            <p:cNvSpPr/>
            <p:nvPr/>
          </p:nvSpPr>
          <p:spPr>
            <a:xfrm>
              <a:off x="10287033" y="4178703"/>
              <a:ext cx="5148469" cy="5471540"/>
            </a:xfrm>
            <a:prstGeom prst="roundRect">
              <a:avLst/>
            </a:prstGeom>
            <a:solidFill>
              <a:srgbClr val="A5D6D2"/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pic>
          <p:nvPicPr>
            <p:cNvPr id="131" name="Graphic 130" descr="Database with solid fill">
              <a:extLst>
                <a:ext uri="{FF2B5EF4-FFF2-40B4-BE49-F238E27FC236}">
                  <a16:creationId xmlns:a16="http://schemas.microsoft.com/office/drawing/2014/main" id="{6B9591A8-F9C1-F5FB-90B8-2D1D9F151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133444" y="5996841"/>
              <a:ext cx="1432771" cy="1432771"/>
            </a:xfrm>
            <a:prstGeom prst="rect">
              <a:avLst/>
            </a:prstGeom>
          </p:spPr>
        </p:pic>
        <p:pic>
          <p:nvPicPr>
            <p:cNvPr id="33" name="Graphic 32" descr="Filter with solid fill">
              <a:extLst>
                <a:ext uri="{FF2B5EF4-FFF2-40B4-BE49-F238E27FC236}">
                  <a16:creationId xmlns:a16="http://schemas.microsoft.com/office/drawing/2014/main" id="{1A80AD39-CFAB-906D-D440-75E569291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374930" y="5878426"/>
              <a:ext cx="972672" cy="972672"/>
            </a:xfrm>
            <a:prstGeom prst="rect">
              <a:avLst/>
            </a:prstGeom>
          </p:spPr>
        </p:pic>
        <p:pic>
          <p:nvPicPr>
            <p:cNvPr id="39" name="Graphic 38" descr="Connections with solid fill">
              <a:extLst>
                <a:ext uri="{FF2B5EF4-FFF2-40B4-BE49-F238E27FC236}">
                  <a16:creationId xmlns:a16="http://schemas.microsoft.com/office/drawing/2014/main" id="{83062696-BC3E-88BA-2A00-1C640FCD1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570911" y="4480969"/>
              <a:ext cx="1162705" cy="1162705"/>
            </a:xfrm>
            <a:prstGeom prst="rect">
              <a:avLst/>
            </a:prstGeom>
          </p:spPr>
        </p:pic>
        <p:pic>
          <p:nvPicPr>
            <p:cNvPr id="45" name="Graphic 44" descr="Influencer with solid fill">
              <a:extLst>
                <a:ext uri="{FF2B5EF4-FFF2-40B4-BE49-F238E27FC236}">
                  <a16:creationId xmlns:a16="http://schemas.microsoft.com/office/drawing/2014/main" id="{A96A028B-FB70-DA62-5AD8-B65030F88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4226045" y="4443178"/>
              <a:ext cx="1200495" cy="1200495"/>
            </a:xfrm>
            <a:prstGeom prst="rect">
              <a:avLst/>
            </a:prstGeom>
          </p:spPr>
        </p:pic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1854EE41-EACA-F122-E147-99A45CF24DCC}"/>
                </a:ext>
              </a:extLst>
            </p:cNvPr>
            <p:cNvCxnSpPr>
              <a:cxnSpLocks/>
              <a:stCxn id="39" idx="3"/>
              <a:endCxn id="33" idx="0"/>
            </p:cNvCxnSpPr>
            <p:nvPr/>
          </p:nvCxnSpPr>
          <p:spPr>
            <a:xfrm>
              <a:off x="11733616" y="5062322"/>
              <a:ext cx="1127650" cy="816104"/>
            </a:xfrm>
            <a:prstGeom prst="curvedConnector2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F9D78043-0140-869E-4C3F-5D5BD42F1A44}"/>
                </a:ext>
              </a:extLst>
            </p:cNvPr>
            <p:cNvCxnSpPr>
              <a:cxnSpLocks/>
              <a:stCxn id="45" idx="1"/>
              <a:endCxn id="33" idx="0"/>
            </p:cNvCxnSpPr>
            <p:nvPr/>
          </p:nvCxnSpPr>
          <p:spPr>
            <a:xfrm rot="10800000" flipV="1">
              <a:off x="12861267" y="5043426"/>
              <a:ext cx="1364779" cy="835000"/>
            </a:xfrm>
            <a:prstGeom prst="curvedConnector2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92" name="Graphic 91" descr="User with solid fill">
              <a:extLst>
                <a:ext uri="{FF2B5EF4-FFF2-40B4-BE49-F238E27FC236}">
                  <a16:creationId xmlns:a16="http://schemas.microsoft.com/office/drawing/2014/main" id="{D05DEBA1-0313-C2A4-4C04-A605695C9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191999" y="8087825"/>
              <a:ext cx="1258957" cy="1258957"/>
            </a:xfrm>
            <a:prstGeom prst="rect">
              <a:avLst/>
            </a:prstGeom>
          </p:spPr>
        </p:pic>
        <p:pic>
          <p:nvPicPr>
            <p:cNvPr id="132" name="Graphic 131" descr="Images with solid fill">
              <a:extLst>
                <a:ext uri="{FF2B5EF4-FFF2-40B4-BE49-F238E27FC236}">
                  <a16:creationId xmlns:a16="http://schemas.microsoft.com/office/drawing/2014/main" id="{D54A1E67-3860-BE9C-CBCB-492E0613B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343208" y="5287883"/>
              <a:ext cx="444354" cy="444354"/>
            </a:xfrm>
            <a:prstGeom prst="rect">
              <a:avLst/>
            </a:prstGeom>
          </p:spPr>
        </p:pic>
        <p:pic>
          <p:nvPicPr>
            <p:cNvPr id="133" name="Graphic 132" descr="Film strip with solid fill">
              <a:extLst>
                <a:ext uri="{FF2B5EF4-FFF2-40B4-BE49-F238E27FC236}">
                  <a16:creationId xmlns:a16="http://schemas.microsoft.com/office/drawing/2014/main" id="{207C439B-FA49-E0F9-E74D-BC3990AB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48488" y="5282634"/>
              <a:ext cx="497098" cy="556462"/>
            </a:xfrm>
            <a:prstGeom prst="rect">
              <a:avLst/>
            </a:prstGeom>
          </p:spPr>
        </p:pic>
        <p:pic>
          <p:nvPicPr>
            <p:cNvPr id="135" name="Graphic 134" descr="Document with solid fill">
              <a:extLst>
                <a:ext uri="{FF2B5EF4-FFF2-40B4-BE49-F238E27FC236}">
                  <a16:creationId xmlns:a16="http://schemas.microsoft.com/office/drawing/2014/main" id="{1AA10BD1-8C98-4EB9-5E8B-BA57B5EAC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3463230" y="4467994"/>
              <a:ext cx="450298" cy="450298"/>
            </a:xfrm>
            <a:prstGeom prst="rect">
              <a:avLst/>
            </a:prstGeom>
          </p:spPr>
        </p:pic>
        <p:pic>
          <p:nvPicPr>
            <p:cNvPr id="136" name="Graphic 135" descr="Images with solid fill">
              <a:extLst>
                <a:ext uri="{FF2B5EF4-FFF2-40B4-BE49-F238E27FC236}">
                  <a16:creationId xmlns:a16="http://schemas.microsoft.com/office/drawing/2014/main" id="{469A07F4-1FCC-A7B2-0BAC-5FD495581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144028" y="4558793"/>
              <a:ext cx="444354" cy="444354"/>
            </a:xfrm>
            <a:prstGeom prst="rect">
              <a:avLst/>
            </a:prstGeom>
          </p:spPr>
        </p:pic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3B68B278-49E7-BE46-0373-CA69D6CDE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9126" y="7409734"/>
              <a:ext cx="0" cy="711668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FE00D9B-7568-6B13-5053-E314367C631C}"/>
              </a:ext>
            </a:extLst>
          </p:cNvPr>
          <p:cNvGrpSpPr/>
          <p:nvPr/>
        </p:nvGrpSpPr>
        <p:grpSpPr>
          <a:xfrm>
            <a:off x="17347896" y="3735055"/>
            <a:ext cx="5148469" cy="5471540"/>
            <a:chOff x="17863343" y="4032956"/>
            <a:chExt cx="5148469" cy="547154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DDB5FECD-F443-065E-2FD3-68B1DDAC0403}"/>
                </a:ext>
              </a:extLst>
            </p:cNvPr>
            <p:cNvSpPr/>
            <p:nvPr/>
          </p:nvSpPr>
          <p:spPr>
            <a:xfrm>
              <a:off x="17863343" y="4032956"/>
              <a:ext cx="5148469" cy="5471540"/>
            </a:xfrm>
            <a:prstGeom prst="roundRect">
              <a:avLst/>
            </a:prstGeom>
            <a:solidFill>
              <a:srgbClr val="A5D6D2"/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pic>
          <p:nvPicPr>
            <p:cNvPr id="140" name="Graphic 139" descr="Database with solid fill">
              <a:extLst>
                <a:ext uri="{FF2B5EF4-FFF2-40B4-BE49-F238E27FC236}">
                  <a16:creationId xmlns:a16="http://schemas.microsoft.com/office/drawing/2014/main" id="{66C163F4-C58A-2707-BE41-AE14E3424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778893" y="6114969"/>
              <a:ext cx="1432771" cy="1432771"/>
            </a:xfrm>
            <a:prstGeom prst="rect">
              <a:avLst/>
            </a:prstGeom>
          </p:spPr>
        </p:pic>
        <p:pic>
          <p:nvPicPr>
            <p:cNvPr id="143" name="Graphic 142" descr="Heartbeat outline">
              <a:extLst>
                <a:ext uri="{FF2B5EF4-FFF2-40B4-BE49-F238E27FC236}">
                  <a16:creationId xmlns:a16="http://schemas.microsoft.com/office/drawing/2014/main" id="{D4A16DCD-239E-4C7C-8CC9-E17F95BEF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9941355" y="4591394"/>
              <a:ext cx="914400" cy="914400"/>
            </a:xfrm>
            <a:prstGeom prst="rect">
              <a:avLst/>
            </a:prstGeom>
          </p:spPr>
        </p:pic>
        <p:pic>
          <p:nvPicPr>
            <p:cNvPr id="145" name="Graphic 144" descr="Doctor male with solid fill">
              <a:extLst>
                <a:ext uri="{FF2B5EF4-FFF2-40B4-BE49-F238E27FC236}">
                  <a16:creationId xmlns:a16="http://schemas.microsoft.com/office/drawing/2014/main" id="{0711EC52-89B4-D546-FE7E-3D94600C6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8607180" y="8123640"/>
              <a:ext cx="914400" cy="914400"/>
            </a:xfrm>
            <a:prstGeom prst="rect">
              <a:avLst/>
            </a:prstGeom>
          </p:spPr>
        </p:pic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84A8332D-C684-E9AD-D2FB-D229FC72A5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99920" y="7657184"/>
              <a:ext cx="580291" cy="565301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7537357A-3D98-83EF-F48F-B55B9812B1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23535" y="7657184"/>
              <a:ext cx="510716" cy="565301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154" name="Graphic 153" descr="Research with solid fill">
              <a:extLst>
                <a:ext uri="{FF2B5EF4-FFF2-40B4-BE49-F238E27FC236}">
                  <a16:creationId xmlns:a16="http://schemas.microsoft.com/office/drawing/2014/main" id="{E84256A0-7962-6C89-7DD7-68FD7A67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1507607" y="8123640"/>
              <a:ext cx="914400" cy="914400"/>
            </a:xfrm>
            <a:prstGeom prst="rect">
              <a:avLst/>
            </a:prstGeom>
          </p:spPr>
        </p:pic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D96C2F11-B2FF-B827-D8CF-0827EEB35FE1}"/>
                </a:ext>
              </a:extLst>
            </p:cNvPr>
            <p:cNvCxnSpPr>
              <a:cxnSpLocks/>
            </p:cNvCxnSpPr>
            <p:nvPr/>
          </p:nvCxnSpPr>
          <p:spPr>
            <a:xfrm>
              <a:off x="20440300" y="5464570"/>
              <a:ext cx="0" cy="532271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32F566FB-52A4-57FA-C6AF-87AE531AAB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78893" y="8580840"/>
              <a:ext cx="1482213" cy="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1531627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  <p:bldP spid="27" grpId="0"/>
      <p:bldP spid="28" grpId="0"/>
      <p:bldP spid="30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2D1DD-6D6C-7E2F-9694-158A3908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Overview</a:t>
            </a:r>
            <a:endParaRPr lang="en-GB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BD7AA-2F26-1B96-ED66-AC6B4BE1A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45154" cy="8274049"/>
          </a:xfrm>
        </p:spPr>
        <p:txBody>
          <a:bodyPr/>
          <a:lstStyle/>
          <a:p>
            <a:r>
              <a:rPr lang="en-GB" b="1" dirty="0"/>
              <a:t>Quantitative Evaluation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Evaluation of the Query Model in a Mixed Query Workload on V3C [1]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Effect of Cost Model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/>
                </a:solidFill>
              </a:rPr>
              <a:t>Effect of Parallelism and Indexes Structures</a:t>
            </a:r>
          </a:p>
          <a:p>
            <a:pPr marL="891499" lvl="1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</a:rPr>
              <a:t>Effect of Optimisation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The Effect of Data Changes on Yandex Deep 1B [2] (</a:t>
            </a:r>
            <a:r>
              <a:rPr lang="en-GB" dirty="0">
                <a:sym typeface="Wingdings" pitchFamily="2" charset="2"/>
              </a:rPr>
              <a:t> </a:t>
            </a:r>
            <a:r>
              <a:rPr lang="en-GB" dirty="0"/>
              <a:t>read- and write model)</a:t>
            </a:r>
            <a:endParaRPr lang="en-GB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4"/>
                </a:solidFill>
              </a:rPr>
              <a:t>Comparison: Milvus [3] vs. Cottontail DB on Yandex Deep 1B (</a:t>
            </a:r>
            <a:r>
              <a:rPr lang="en-GB" dirty="0">
                <a:solidFill>
                  <a:schemeClr val="accent4"/>
                </a:solidFill>
                <a:sym typeface="Wingdings" pitchFamily="2" charset="2"/>
              </a:rPr>
              <a:t> big multimedia retrieval)</a:t>
            </a:r>
            <a:endParaRPr lang="en-GB" dirty="0">
              <a:solidFill>
                <a:schemeClr val="accent4"/>
              </a:solidFill>
            </a:endParaRPr>
          </a:p>
          <a:p>
            <a:endParaRPr lang="en-GB" dirty="0">
              <a:solidFill>
                <a:schemeClr val="bg2"/>
              </a:solidFill>
            </a:endParaRPr>
          </a:p>
          <a:p>
            <a:r>
              <a:rPr lang="en-GB" b="1" dirty="0"/>
              <a:t>Qualitative Evaluation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Cottontail DB has been used as part of the </a:t>
            </a:r>
            <a:r>
              <a:rPr lang="en-GB" i="1" dirty="0" err="1"/>
              <a:t>vitrivr</a:t>
            </a:r>
            <a:r>
              <a:rPr lang="en-GB" dirty="0"/>
              <a:t> stack for several years now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i="1" dirty="0" err="1"/>
              <a:t>vitrivr</a:t>
            </a:r>
            <a:r>
              <a:rPr lang="en-GB" dirty="0"/>
              <a:t> partook in several interactive retrieval evaluation campaigns (e.g., Video Browser Showdown [4])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2D7D9E-C61E-5284-1EA3-2C1ACA903AD0}"/>
              </a:ext>
            </a:extLst>
          </p:cNvPr>
          <p:cNvSpPr txBox="1"/>
          <p:nvPr/>
        </p:nvSpPr>
        <p:spPr>
          <a:xfrm>
            <a:off x="619421" y="11336715"/>
            <a:ext cx="17624866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Rossetto</a:t>
            </a:r>
            <a:r>
              <a:rPr lang="en-GB" sz="2400" dirty="0">
                <a:solidFill>
                  <a:schemeClr val="accent4"/>
                </a:solidFill>
              </a:rPr>
              <a:t> et al. (2019). V3C - A Research Video Collection.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[2] </a:t>
            </a:r>
            <a:r>
              <a:rPr lang="en-GB" sz="2400" dirty="0" err="1">
                <a:solidFill>
                  <a:schemeClr val="accent4"/>
                </a:solidFill>
              </a:rPr>
              <a:t>Babenko</a:t>
            </a:r>
            <a:r>
              <a:rPr lang="en-GB" sz="2400" dirty="0">
                <a:solidFill>
                  <a:schemeClr val="accent4"/>
                </a:solidFill>
              </a:rPr>
              <a:t> et al. (2016). Efficient Indexing of Billion-scale Datasets of Deep Descriptors.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[3] Wang et al. (2021). Milvus – A Purpose-Built Vector Data Management System.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[4] </a:t>
            </a:r>
            <a:r>
              <a:rPr lang="en-GB" sz="2400" dirty="0" err="1">
                <a:solidFill>
                  <a:schemeClr val="accent4"/>
                </a:solidFill>
              </a:rPr>
              <a:t>Schoeffmann</a:t>
            </a:r>
            <a:r>
              <a:rPr lang="en-GB" sz="2400" dirty="0">
                <a:solidFill>
                  <a:schemeClr val="accent4"/>
                </a:solidFill>
              </a:rPr>
              <a:t> et al. (2019). Video Browser Showdown 2012-2019: A Review</a:t>
            </a:r>
          </a:p>
        </p:txBody>
      </p:sp>
    </p:spTree>
    <p:extLst>
      <p:ext uri="{BB962C8B-B14F-4D97-AF65-F5344CB8AC3E}">
        <p14:creationId xmlns:p14="http://schemas.microsoft.com/office/powerpoint/2010/main" val="163687919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0512B-BD0D-64A8-FBD7-3099827A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Setup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7888E-9BAD-D60A-FB38-83E27876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0987979" cy="9720413"/>
          </a:xfrm>
        </p:spPr>
        <p:txBody>
          <a:bodyPr/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Evaluation Setup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V3C [1] Dataset (different entities)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&amp; PQ-Index (pre-built) [2]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Mixed Query Workload (Q1a-Q1e)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Cost Policy set via Query Hint</a:t>
            </a:r>
          </a:p>
          <a:p>
            <a:r>
              <a:rPr lang="en-GB" dirty="0">
                <a:sym typeface="Wingdings" pitchFamily="2" charset="2"/>
              </a:rPr>
              <a:t> Constant IO, CPU, Memory cost (default settings)</a:t>
            </a:r>
            <a:br>
              <a:rPr lang="en-GB" dirty="0">
                <a:sym typeface="Wingdings" pitchFamily="2" charset="2"/>
              </a:rPr>
            </a:br>
            <a:r>
              <a:rPr lang="en-GB" dirty="0">
                <a:sym typeface="Wingdings" pitchFamily="2" charset="2"/>
              </a:rPr>
              <a:t> Increasing Quality Cost</a:t>
            </a:r>
            <a:endParaRPr lang="en-GB" dirty="0"/>
          </a:p>
          <a:p>
            <a:endParaRPr lang="en-GB" dirty="0"/>
          </a:p>
          <a:p>
            <a:r>
              <a:rPr lang="en-GB" b="1" dirty="0"/>
              <a:t>Measurements: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Score &amp; rank of different plan alternatives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What query plan gets selected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400EAF7A-1F00-94A9-2534-8FE61EF52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68684" y="4165601"/>
            <a:ext cx="10809608" cy="61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562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E673B-B9FA-7472-FB37-463DC233E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</a:t>
            </a:r>
            <a:endParaRPr lang="en-GB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999104B1-AF43-C879-4EAA-FD92199C7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846" y="3041652"/>
            <a:ext cx="14962731" cy="900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F4B0DD6-B36C-526B-9F31-B263CBFECEF5}"/>
              </a:ext>
            </a:extLst>
          </p:cNvPr>
          <p:cNvSpPr txBox="1">
            <a:spLocks/>
          </p:cNvSpPr>
          <p:nvPr/>
        </p:nvSpPr>
        <p:spPr>
          <a:xfrm>
            <a:off x="619421" y="6161414"/>
            <a:ext cx="7692329" cy="2232027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1pPr>
            <a:lvl2pPr marL="31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2pPr>
            <a:lvl3pPr marL="49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3pPr>
            <a:lvl4pPr marL="67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4pPr>
            <a:lvl5pPr marL="860000" marR="0" indent="-3200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5pPr>
            <a:lvl6pPr marL="27432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6pPr>
            <a:lvl7pPr marL="32004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7pPr>
            <a:lvl8pPr marL="36576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8pPr>
            <a:lvl9pPr marL="41148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9pPr>
          </a:lstStyle>
          <a:p>
            <a:pPr algn="ctr" hangingPunct="1"/>
            <a:r>
              <a:rPr lang="en-GB" sz="3600" b="1" dirty="0">
                <a:solidFill>
                  <a:schemeClr val="bg2"/>
                </a:solidFill>
                <a:latin typeface="+mn-lt"/>
              </a:rPr>
              <a:t>Proximity Based Query:</a:t>
            </a:r>
            <a:br>
              <a:rPr lang="en-GB" sz="3600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select</a:t>
            </a:r>
            <a:r>
              <a:rPr lang="en-GB" sz="3600" dirty="0">
                <a:latin typeface="Monaco" pitchFamily="2" charset="77"/>
              </a:rPr>
              <a:t> mean(L2(f, </a:t>
            </a:r>
            <a:r>
              <a:rPr lang="en-GB" sz="3600" dirty="0">
                <a:solidFill>
                  <a:schemeClr val="accent2"/>
                </a:solidFill>
                <a:latin typeface="Monaco" pitchFamily="2" charset="77"/>
              </a:rPr>
              <a:t>[0,0,0]</a:t>
            </a:r>
            <a:r>
              <a:rPr lang="en-GB" sz="3600" dirty="0">
                <a:latin typeface="Monaco" pitchFamily="2" charset="77"/>
              </a:rPr>
              <a:t>))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from</a:t>
            </a:r>
            <a:r>
              <a:rPr lang="en-GB" sz="3600" dirty="0">
                <a:latin typeface="Monaco" pitchFamily="2" charset="77"/>
              </a:rPr>
              <a:t> paintings</a:t>
            </a:r>
            <a:endParaRPr lang="en-GB" sz="3600" dirty="0">
              <a:solidFill>
                <a:schemeClr val="accent2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46113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F93D2-25AC-792B-DFAE-C5B9DB73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047BC-8AC4-2985-0CF9-6EC8CAD8D3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695"/>
          <a:stretch/>
        </p:blipFill>
        <p:spPr>
          <a:xfrm>
            <a:off x="9041964" y="1858964"/>
            <a:ext cx="14958000" cy="1104741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E1B7C3C-FD00-546D-7AAA-57A31CB8A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421" y="6161414"/>
            <a:ext cx="7692329" cy="3357724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kumimoji="0" lang="en-GB" sz="36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sym typeface="FoundrySterling-Book"/>
              </a:rPr>
              <a:t>Proximity Based </a:t>
            </a:r>
            <a:r>
              <a:rPr lang="en-GB" sz="3600" b="1" dirty="0">
                <a:solidFill>
                  <a:schemeClr val="bg2"/>
                </a:solidFill>
                <a:latin typeface="+mn-lt"/>
              </a:rPr>
              <a:t>Query:</a:t>
            </a:r>
            <a:b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</a:b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select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id, L2(f,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[0,0,0]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)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distance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from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paintings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order by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distance </a:t>
            </a:r>
            <a:r>
              <a:rPr kumimoji="0" lang="en-GB" sz="3600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limit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207655493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BA5D-EA7E-5721-3B39-060B56BB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Discussion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963ED1-0E5F-3917-EA8F-F20221F4B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45154" cy="958296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Cost-based planning of </a:t>
            </a:r>
            <a:r>
              <a:rPr lang="en-GB" i="1" dirty="0">
                <a:solidFill>
                  <a:schemeClr val="accent5"/>
                </a:solidFill>
              </a:rPr>
              <a:t>proximity based queries</a:t>
            </a:r>
            <a:r>
              <a:rPr lang="en-GB" i="1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for similarity search</a:t>
            </a:r>
            <a:r>
              <a:rPr lang="en-GB" i="1" dirty="0">
                <a:solidFill>
                  <a:schemeClr val="accent5"/>
                </a:solidFill>
              </a:rPr>
              <a:t> </a:t>
            </a:r>
            <a:r>
              <a:rPr lang="en-GB" dirty="0"/>
              <a:t>is feasible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Execution strategies make a difference (index vs. no-index, deferred fetching etc.)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Cost-model can be used  to steer high-level behaviour of planner and express user preference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Observations: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Estimated quality provided by an index has major impact on planning process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Predicting index quality is difficult in practice depending on many different factors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Collection size &amp; data distribution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Index parameters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ym typeface="Wingdings" pitchFamily="2" charset="2"/>
              </a:rPr>
              <a:t>Executed query</a:t>
            </a:r>
          </a:p>
          <a:p>
            <a:pPr marL="571500" indent="-571500">
              <a:buFont typeface="Wingdings" pitchFamily="2" charset="2"/>
              <a:buChar char="à"/>
            </a:pP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498912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BAAF9-2AB7-FEDD-281C-64DCF43BD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Query Model and the Effect of Cost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Discussion</a:t>
            </a:r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E90D10-273D-DDA0-5888-71B4E30EF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23" y="3041652"/>
            <a:ext cx="11520000" cy="57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E2C020-3E9B-3BB6-01DF-74EF1FDA3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923" y="3041652"/>
            <a:ext cx="11520000" cy="5760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D088457-C008-CBD2-A0D7-B946C1F66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2758" y="9354817"/>
            <a:ext cx="7692329" cy="3357724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kumimoji="0" lang="en-GB" sz="36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sym typeface="FoundrySterling-Book"/>
              </a:rPr>
              <a:t>Nearest Neighbour Search</a:t>
            </a:r>
            <a:r>
              <a:rPr lang="en-GB" sz="3600" b="1" dirty="0">
                <a:solidFill>
                  <a:schemeClr val="bg2"/>
                </a:solidFill>
                <a:latin typeface="+mn-lt"/>
              </a:rPr>
              <a:t>:</a:t>
            </a:r>
            <a:b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</a:b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select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id, L2(f,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[0,0,0]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)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distance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from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paintings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order by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distance </a:t>
            </a:r>
            <a:r>
              <a:rPr kumimoji="0" lang="en-GB" sz="3600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limit </a:t>
            </a:r>
            <a:r>
              <a:rPr kumimoji="0" lang="en-GB" sz="36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3A74479-8B49-CA87-ED95-CA32C62717BB}"/>
              </a:ext>
            </a:extLst>
          </p:cNvPr>
          <p:cNvSpPr txBox="1">
            <a:spLocks/>
          </p:cNvSpPr>
          <p:nvPr/>
        </p:nvSpPr>
        <p:spPr>
          <a:xfrm>
            <a:off x="13642758" y="9354817"/>
            <a:ext cx="7692329" cy="3357724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0" indent="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1pPr>
            <a:lvl2pPr marL="31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2pPr>
            <a:lvl3pPr marL="49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3pPr>
            <a:lvl4pPr marL="679999" marR="0" indent="-319999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4pPr>
            <a:lvl5pPr marL="860000" marR="0" indent="-3200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5pPr>
            <a:lvl6pPr marL="27432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6pPr>
            <a:lvl7pPr marL="32004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7pPr>
            <a:lvl8pPr marL="36576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8pPr>
            <a:lvl9pPr marL="4114800" marR="0" indent="-4572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4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FoundrySterling-Book"/>
              </a:defRPr>
            </a:lvl9pPr>
          </a:lstStyle>
          <a:p>
            <a:pPr algn="ctr" hangingPunct="1"/>
            <a:r>
              <a:rPr lang="en-GB" sz="3600" b="1" dirty="0">
                <a:solidFill>
                  <a:schemeClr val="bg2"/>
                </a:solidFill>
                <a:latin typeface="+mn-lt"/>
              </a:rPr>
              <a:t>Range Search:</a:t>
            </a:r>
            <a:br>
              <a:rPr lang="en-GB" sz="3600" dirty="0">
                <a:solidFill>
                  <a:schemeClr val="accent5"/>
                </a:solidFill>
                <a:latin typeface="Monaco" pitchFamily="2" charset="77"/>
              </a:rPr>
            </a:b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select</a:t>
            </a:r>
            <a:r>
              <a:rPr lang="en-GB" sz="3600" dirty="0">
                <a:latin typeface="Monaco" pitchFamily="2" charset="77"/>
              </a:rPr>
              <a:t> id, L2(f, </a:t>
            </a:r>
            <a:r>
              <a:rPr lang="en-GB" sz="3600" dirty="0">
                <a:solidFill>
                  <a:schemeClr val="accent2"/>
                </a:solidFill>
                <a:latin typeface="Monaco" pitchFamily="2" charset="77"/>
              </a:rPr>
              <a:t>[0,0,0]</a:t>
            </a:r>
            <a:r>
              <a:rPr lang="en-GB" sz="3600" dirty="0">
                <a:latin typeface="Monaco" pitchFamily="2" charset="77"/>
              </a:rPr>
              <a:t>)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as</a:t>
            </a:r>
            <a:r>
              <a:rPr lang="en-GB" sz="3600" dirty="0">
                <a:latin typeface="Monaco" pitchFamily="2" charset="77"/>
              </a:rPr>
              <a:t> distance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from</a:t>
            </a:r>
            <a:r>
              <a:rPr lang="en-GB" sz="3600" dirty="0">
                <a:latin typeface="Monaco" pitchFamily="2" charset="77"/>
              </a:rPr>
              <a:t> paintings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where</a:t>
            </a:r>
            <a:r>
              <a:rPr lang="en-GB" sz="3600" dirty="0">
                <a:latin typeface="Monaco" pitchFamily="2" charset="77"/>
              </a:rPr>
              <a:t> distance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between</a:t>
            </a:r>
            <a:r>
              <a:rPr lang="en-GB" sz="3600" dirty="0">
                <a:latin typeface="Monaco" pitchFamily="2" charset="77"/>
              </a:rPr>
              <a:t> </a:t>
            </a:r>
            <a:r>
              <a:rPr lang="en-GB" sz="3600" dirty="0">
                <a:solidFill>
                  <a:schemeClr val="accent2"/>
                </a:solidFill>
                <a:latin typeface="Monaco" pitchFamily="2" charset="77"/>
              </a:rPr>
              <a:t>&lt;x&gt;</a:t>
            </a:r>
            <a:r>
              <a:rPr lang="en-GB" sz="3600" dirty="0">
                <a:solidFill>
                  <a:schemeClr val="tx1"/>
                </a:solidFill>
                <a:latin typeface="Monaco" pitchFamily="2" charset="77"/>
              </a:rPr>
              <a:t>,</a:t>
            </a:r>
            <a:r>
              <a:rPr lang="en-GB" sz="3600" dirty="0">
                <a:solidFill>
                  <a:schemeClr val="accent2"/>
                </a:solidFill>
                <a:latin typeface="Monaco" pitchFamily="2" charset="77"/>
              </a:rPr>
              <a:t>&lt;y&gt; </a:t>
            </a:r>
            <a:r>
              <a:rPr lang="en-GB" sz="3600" dirty="0">
                <a:solidFill>
                  <a:schemeClr val="accent5"/>
                </a:solidFill>
                <a:latin typeface="Monaco" pitchFamily="2" charset="77"/>
              </a:rPr>
              <a:t>order by </a:t>
            </a:r>
            <a:r>
              <a:rPr lang="en-GB" sz="3600" dirty="0">
                <a:latin typeface="Monaco" pitchFamily="2" charset="77"/>
              </a:rPr>
              <a:t>distance</a:t>
            </a:r>
            <a:endParaRPr lang="en-GB" sz="3600" dirty="0">
              <a:solidFill>
                <a:schemeClr val="accent2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1590267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F6C00-B15D-24B7-B5B2-C6DEA96B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Setup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0A4F0-6FF0-5ED1-AFA1-2C649251D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45154" cy="8464549"/>
          </a:xfrm>
        </p:spPr>
        <p:txBody>
          <a:bodyPr/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Evaluation Setup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Yandex Deep 1B [1] Dataset  (1M shard)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&amp; PQ-Index (pre-built) [2]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NNS Queries with random vectors  (</a:t>
            </a:r>
            <a:r>
              <a:rPr lang="en-GB" dirty="0">
                <a:sym typeface="Wingdings" pitchFamily="2" charset="2"/>
              </a:rPr>
              <a:t> b</a:t>
            </a:r>
            <a:r>
              <a:rPr lang="en-GB" dirty="0"/>
              <a:t>rute-force vs. index use)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Different write workloads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/>
              <a:t>Delete vs. insert ratio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/>
              <a:t>Level of noise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With and without index rebuild</a:t>
            </a:r>
          </a:p>
          <a:p>
            <a:endParaRPr lang="en-GB" dirty="0"/>
          </a:p>
          <a:p>
            <a:r>
              <a:rPr lang="en-GB" b="1" dirty="0"/>
              <a:t>Measurements: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Speed-up in seconds (index vs. brute-force)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Quality in terms of recall &amp; </a:t>
            </a:r>
            <a:r>
              <a:rPr lang="en-GB" dirty="0" err="1"/>
              <a:t>nDCG</a:t>
            </a:r>
            <a:r>
              <a:rPr lang="en-GB" dirty="0"/>
              <a:t> /  (index vs. brute-force)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E0C1A4-45BE-EE4D-F53E-DB08FDF68C3A}"/>
              </a:ext>
            </a:extLst>
          </p:cNvPr>
          <p:cNvSpPr txBox="1"/>
          <p:nvPr/>
        </p:nvSpPr>
        <p:spPr>
          <a:xfrm>
            <a:off x="619421" y="12107476"/>
            <a:ext cx="176248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Babenko</a:t>
            </a:r>
            <a:r>
              <a:rPr lang="en-GB" sz="2400" dirty="0">
                <a:solidFill>
                  <a:schemeClr val="accent4"/>
                </a:solidFill>
              </a:rPr>
              <a:t> et al. (2016). Efficient Indexing of Billion-scale Datasets of Deep Descriptors.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[2] Weber et al. (1998). A Quantitative Analysis and Performance Study for Similarity-Search Methods in High-Dimensional Spaces.</a:t>
            </a:r>
          </a:p>
        </p:txBody>
      </p:sp>
    </p:spTree>
    <p:extLst>
      <p:ext uri="{BB962C8B-B14F-4D97-AF65-F5344CB8AC3E}">
        <p14:creationId xmlns:p14="http://schemas.microsoft.com/office/powerpoint/2010/main" val="357368230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2B0E-26B1-F08C-B81F-D71B3AAA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(VAF Index)</a:t>
            </a:r>
            <a:endParaRPr lang="en-GB" sz="3600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4E9E5E10-3B28-A353-6342-7DB3A41F6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911" y="1925638"/>
            <a:ext cx="14846666" cy="990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8965A5-3D0D-2A71-05B8-EE60474E98F4}"/>
              </a:ext>
            </a:extLst>
          </p:cNvPr>
          <p:cNvSpPr txBox="1"/>
          <p:nvPr/>
        </p:nvSpPr>
        <p:spPr>
          <a:xfrm>
            <a:off x="619421" y="5757857"/>
            <a:ext cx="7667329" cy="3257302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Configuration: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Index [1]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30min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No noise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A69577-BF7E-6E4E-E84D-437921E2A5D6}"/>
              </a:ext>
            </a:extLst>
          </p:cNvPr>
          <p:cNvSpPr txBox="1"/>
          <p:nvPr/>
        </p:nvSpPr>
        <p:spPr>
          <a:xfrm>
            <a:off x="619421" y="12412276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Weber et al. (1998). A Quantitative Analysis and Performance Study for Similarity-Search Methods in High-Dimensional Spaces.</a:t>
            </a:r>
          </a:p>
        </p:txBody>
      </p:sp>
    </p:spTree>
    <p:extLst>
      <p:ext uri="{BB962C8B-B14F-4D97-AF65-F5344CB8AC3E}">
        <p14:creationId xmlns:p14="http://schemas.microsoft.com/office/powerpoint/2010/main" val="411126859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76A11-D6E7-77E7-CFDA-1F866BA7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(VAF Index)</a:t>
            </a:r>
            <a:endParaRPr lang="en-GB" sz="3600" dirty="0"/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0043A62D-7168-9FE7-7CD8-A7830C68C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1925638"/>
            <a:ext cx="14849177" cy="990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7A7E0A-A010-2A78-71DF-6F9C69FCA47E}"/>
              </a:ext>
            </a:extLst>
          </p:cNvPr>
          <p:cNvSpPr txBox="1"/>
          <p:nvPr/>
        </p:nvSpPr>
        <p:spPr>
          <a:xfrm>
            <a:off x="619421" y="5450081"/>
            <a:ext cx="7667329" cy="3872855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Configuration: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VAF index [1]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60min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rebuild after 30 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Random noise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4E428-6343-1870-056F-6803CEAD23D9}"/>
              </a:ext>
            </a:extLst>
          </p:cNvPr>
          <p:cNvSpPr txBox="1"/>
          <p:nvPr/>
        </p:nvSpPr>
        <p:spPr>
          <a:xfrm>
            <a:off x="619421" y="12412276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Weber et al. (1998). A Quantitative Analysis and Performance Study for Similarity-Search Methods in High-Dimensional Spaces.</a:t>
            </a:r>
          </a:p>
        </p:txBody>
      </p:sp>
    </p:spTree>
    <p:extLst>
      <p:ext uri="{BB962C8B-B14F-4D97-AF65-F5344CB8AC3E}">
        <p14:creationId xmlns:p14="http://schemas.microsoft.com/office/powerpoint/2010/main" val="376800779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C670-4293-7BC5-408F-A8511F13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4A74A-3795-B1DF-FEDE-9C51E5ACC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Write- and failure model can be applied to VA index (similar evaluation was conducted to PQ)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Parallel index rebuild feasible without interfering with queries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Problem of time required for rebuild remains; combination with other strategies may be necessary</a:t>
            </a:r>
          </a:p>
          <a:p>
            <a:r>
              <a:rPr lang="en-GB" dirty="0">
                <a:sym typeface="Wingdings" pitchFamily="2" charset="2"/>
              </a:rPr>
              <a:t> e.g., rebuilding index partition-by-partition</a:t>
            </a: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Observations: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Indexes (VAF [1], PQ [2]) can deal with incremental changes if data adheres to original distribution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Indexes start to deteriorate if “noisy” data accumulates, which makes index rebuild necessary</a:t>
            </a:r>
          </a:p>
          <a:p>
            <a:r>
              <a:rPr lang="en-GB" dirty="0">
                <a:sym typeface="Wingdings" pitchFamily="2" charset="2"/>
              </a:rPr>
              <a:t> Relevant when index is built on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non-representative sample </a:t>
            </a:r>
            <a:r>
              <a:rPr lang="en-GB" i="1" dirty="0">
                <a:solidFill>
                  <a:schemeClr val="tx1"/>
                </a:solidFill>
                <a:sym typeface="Wingdings" pitchFamily="2" charset="2"/>
              </a:rPr>
              <a:t>or if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use-case inherently considers data that shifts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(e.g., word-embeddings on changing topics)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71679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47832-5B62-F99C-4FCD-F15EF1370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Properties of Multimedia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0DFC7-A057-B96B-0574-E904F94D4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Multimedia data is often </a:t>
            </a:r>
            <a:r>
              <a:rPr lang="en-GB" i="1" dirty="0">
                <a:solidFill>
                  <a:schemeClr val="accent5"/>
                </a:solidFill>
              </a:rPr>
              <a:t>unstructured</a:t>
            </a:r>
            <a:r>
              <a:rPr lang="en-GB" dirty="0">
                <a:solidFill>
                  <a:schemeClr val="tx1"/>
                </a:solidFill>
              </a:rPr>
              <a:t> (raw signal data)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Disconnect between data stored and information searched</a:t>
            </a:r>
            <a:br>
              <a:rPr lang="en-GB" dirty="0">
                <a:solidFill>
                  <a:schemeClr val="tx1"/>
                </a:solidFill>
                <a:sym typeface="Wingdings" pitchFamily="2" charset="2"/>
              </a:rPr>
            </a:b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</a:t>
            </a:r>
            <a:r>
              <a:rPr lang="en-GB" dirty="0">
                <a:solidFill>
                  <a:schemeClr val="tx1"/>
                </a:solidFill>
              </a:rPr>
              <a:t>Derivative representations required</a:t>
            </a:r>
          </a:p>
          <a:p>
            <a:endParaRPr lang="en-GB" dirty="0">
              <a:solidFill>
                <a:schemeClr val="accent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We usually make multimedia data accessible by </a:t>
            </a:r>
            <a:r>
              <a:rPr lang="en-GB" i="1" dirty="0">
                <a:solidFill>
                  <a:schemeClr val="accent5"/>
                </a:solidFill>
              </a:rPr>
              <a:t>metadata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Technical metadata (e.g., resolution, geo references)</a:t>
            </a:r>
            <a:br>
              <a:rPr lang="en-GB" dirty="0">
                <a:solidFill>
                  <a:schemeClr val="tx1"/>
                </a:solidFill>
                <a:sym typeface="Wingdings" pitchFamily="2" charset="2"/>
              </a:rPr>
            </a:b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Textual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descriptions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/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labels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 annotations</a:t>
            </a:r>
            <a:endParaRPr lang="en-GB" dirty="0">
              <a:solidFill>
                <a:schemeClr val="accent5"/>
              </a:solidFill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Abstract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features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(e.g., salient colours)</a:t>
            </a:r>
          </a:p>
          <a:p>
            <a:endParaRPr lang="en-GB" dirty="0">
              <a:solidFill>
                <a:schemeClr val="accent5"/>
              </a:solidFill>
              <a:sym typeface="Wingdings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Different types of metadata can be searched differently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Boolean retrieval (exact matches)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Similarity search / vector space retrieval (fuzzy)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37D59-CD17-8B8F-6040-79AB5D0B2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8858" y="1897632"/>
            <a:ext cx="3050717" cy="2288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CA6A72-E476-026B-8317-A30226AE9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691" y="4596353"/>
            <a:ext cx="2288036" cy="22880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501C42-0C10-9209-515B-20CB2206C73C}"/>
              </a:ext>
            </a:extLst>
          </p:cNvPr>
          <p:cNvSpPr/>
          <p:nvPr/>
        </p:nvSpPr>
        <p:spPr>
          <a:xfrm>
            <a:off x="20491239" y="4004280"/>
            <a:ext cx="360000" cy="360000"/>
          </a:xfrm>
          <a:prstGeom prst="rect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1C60CE-6CA1-180B-DF49-D025AFA90990}"/>
              </a:ext>
            </a:extLst>
          </p:cNvPr>
          <p:cNvCxnSpPr>
            <a:cxnSpLocks/>
          </p:cNvCxnSpPr>
          <p:nvPr/>
        </p:nvCxnSpPr>
        <p:spPr>
          <a:xfrm flipH="1">
            <a:off x="18123691" y="4004279"/>
            <a:ext cx="2367548" cy="592074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435F4B-E515-7E21-4403-54416C2CAF8A}"/>
              </a:ext>
            </a:extLst>
          </p:cNvPr>
          <p:cNvCxnSpPr>
            <a:cxnSpLocks/>
          </p:cNvCxnSpPr>
          <p:nvPr/>
        </p:nvCxnSpPr>
        <p:spPr>
          <a:xfrm flipH="1">
            <a:off x="20411727" y="4364280"/>
            <a:ext cx="439512" cy="2520109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EDEFA1-E43A-05E1-6A70-79481E3CC08A}"/>
              </a:ext>
            </a:extLst>
          </p:cNvPr>
          <p:cNvCxnSpPr>
            <a:cxnSpLocks/>
          </p:cNvCxnSpPr>
          <p:nvPr/>
        </p:nvCxnSpPr>
        <p:spPr>
          <a:xfrm flipH="1">
            <a:off x="20386725" y="4364279"/>
            <a:ext cx="104514" cy="232074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B2E8B3-60DF-1A64-1827-2A5263392A0B}"/>
              </a:ext>
            </a:extLst>
          </p:cNvPr>
          <p:cNvSpPr txBox="1"/>
          <p:nvPr/>
        </p:nvSpPr>
        <p:spPr>
          <a:xfrm>
            <a:off x="20422496" y="7395258"/>
            <a:ext cx="1861087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</a:rPr>
              <a:t>”rabbit”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2A0804-54B1-807E-5EDF-F618E3D60F83}"/>
              </a:ext>
            </a:extLst>
          </p:cNvPr>
          <p:cNvSpPr txBox="1"/>
          <p:nvPr/>
        </p:nvSpPr>
        <p:spPr>
          <a:xfrm>
            <a:off x="21687174" y="7862933"/>
            <a:ext cx="191879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</a:rPr>
              <a:t>”bunny”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87212E-267D-4BC3-BA29-17FE970A1B97}"/>
              </a:ext>
            </a:extLst>
          </p:cNvPr>
          <p:cNvSpPr txBox="1"/>
          <p:nvPr/>
        </p:nvSpPr>
        <p:spPr>
          <a:xfrm>
            <a:off x="20504959" y="8354659"/>
            <a:ext cx="2141612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</a:rPr>
              <a:t>”</a:t>
            </a:r>
            <a:r>
              <a:rPr lang="en-GB" dirty="0" err="1">
                <a:solidFill>
                  <a:schemeClr val="bg2"/>
                </a:solidFill>
              </a:rPr>
              <a:t>Nutello</a:t>
            </a:r>
            <a:r>
              <a:rPr lang="en-GB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5CBC38-CC38-F6DF-D8CD-A473EFA6BA2B}"/>
              </a:ext>
            </a:extLst>
          </p:cNvPr>
          <p:cNvSpPr txBox="1"/>
          <p:nvPr/>
        </p:nvSpPr>
        <p:spPr>
          <a:xfrm>
            <a:off x="21808200" y="6718917"/>
            <a:ext cx="1676741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</a:rPr>
              <a:t>”grass”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8C035E-7A77-42B3-C45D-3F27393E2352}"/>
              </a:ext>
            </a:extLst>
          </p:cNvPr>
          <p:cNvGrpSpPr/>
          <p:nvPr/>
        </p:nvGrpSpPr>
        <p:grpSpPr>
          <a:xfrm>
            <a:off x="17516839" y="9915367"/>
            <a:ext cx="5129732" cy="1814681"/>
            <a:chOff x="17821859" y="10631432"/>
            <a:chExt cx="5129732" cy="1814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ACA9CC-F79E-0FF0-8B55-05878DC925C5}"/>
                    </a:ext>
                  </a:extLst>
                </p:cNvPr>
                <p:cNvSpPr txBox="1"/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GB" sz="4000" b="1" i="1" u="none" strike="noStrike" cap="none" spc="0" normalizeH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𝖙</m:t>
                      </m:r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(            </a:t>
                  </a:r>
                  <a:r>
                    <a:rPr lang="en-GB" dirty="0"/>
                    <a:t>) =       </a:t>
                  </a:r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GB" sz="4000" b="0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0" lang="en-GB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r>
                                <a:rPr kumimoji="0" lang="de-CH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0.57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0.82</m:t>
                                  </m:r>
                                </m:e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0.32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:endParaRPr kumimoji="0" lang="en-GB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ACA9CC-F79E-0FF0-8B55-05878DC92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blipFill>
                  <a:blip r:embed="rId4"/>
                  <a:stretch>
                    <a:fillRect l="-1295" b="-842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8BD8E4B-2686-96F1-7032-53F7D7BCE248}"/>
                </a:ext>
              </a:extLst>
            </p:cNvPr>
            <p:cNvSpPr/>
            <p:nvPr/>
          </p:nvSpPr>
          <p:spPr>
            <a:xfrm>
              <a:off x="20510309" y="10945940"/>
              <a:ext cx="505326" cy="517064"/>
            </a:xfrm>
            <a:prstGeom prst="ellipse">
              <a:avLst/>
            </a:prstGeom>
            <a:solidFill>
              <a:srgbClr val="92D050"/>
            </a:solidFill>
            <a:ln w="25400" cap="flat">
              <a:solidFill>
                <a:schemeClr val="bg2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A50946-D505-9309-C5E8-04FC4641A5DE}"/>
                    </a:ext>
                  </a:extLst>
                </p:cNvPr>
                <p:cNvSpPr txBox="1"/>
                <p:nvPr/>
              </p:nvSpPr>
              <p:spPr>
                <a:xfrm>
                  <a:off x="17821859" y="11651024"/>
                  <a:ext cx="2677015" cy="795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88900" tIns="88900" rIns="88900" bIns="88900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Feature transformation</a:t>
                  </a:r>
                </a:p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𝕆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→ 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𝔽</m:t>
                        </m:r>
                      </m:oMath>
                    </m:oMathPara>
                  </a14:m>
                  <a:endParaRPr kumimoji="0" lang="de-CH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Cambria Math" panose="02040503050406030204" pitchFamily="18" charset="0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A50946-D505-9309-C5E8-04FC4641A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1859" y="11651024"/>
                  <a:ext cx="2677015" cy="795089"/>
                </a:xfrm>
                <a:prstGeom prst="rect">
                  <a:avLst/>
                </a:prstGeom>
                <a:blipFill>
                  <a:blip r:embed="rId5"/>
                  <a:stretch>
                    <a:fillRect l="-2358" r="-1415" b="-317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E45657E-03D3-6294-11D2-C3EF7E740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15873" y="10764545"/>
              <a:ext cx="1359456" cy="1019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0153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/>
      <p:bldP spid="19" grpId="0"/>
      <p:bldP spid="20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3419-C121-3D11-7AE6-6E90D99A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F56DA-A872-DE3A-F7C9-73ADE7866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have introduced three </a:t>
            </a:r>
            <a:r>
              <a:rPr lang="en-GB" dirty="0">
                <a:solidFill>
                  <a:schemeClr val="accent5"/>
                </a:solidFill>
              </a:rPr>
              <a:t>theoretical models </a:t>
            </a:r>
            <a:r>
              <a:rPr lang="en-GB" dirty="0"/>
              <a:t>that work towards a </a:t>
            </a:r>
            <a:r>
              <a:rPr lang="en-GB" i="1" dirty="0">
                <a:solidFill>
                  <a:schemeClr val="accent5"/>
                </a:solidFill>
              </a:rPr>
              <a:t>unified</a:t>
            </a:r>
            <a:r>
              <a:rPr lang="en-GB" dirty="0"/>
              <a:t> </a:t>
            </a:r>
            <a:r>
              <a:rPr lang="en-GB" i="1" dirty="0">
                <a:solidFill>
                  <a:schemeClr val="accent5"/>
                </a:solidFill>
              </a:rPr>
              <a:t>data management solution</a:t>
            </a:r>
            <a:r>
              <a:rPr lang="en-GB" dirty="0"/>
              <a:t> for </a:t>
            </a:r>
            <a:r>
              <a:rPr lang="en-GB" i="1" dirty="0">
                <a:solidFill>
                  <a:schemeClr val="accent5"/>
                </a:solidFill>
              </a:rPr>
              <a:t>multimedia data</a:t>
            </a:r>
            <a:r>
              <a:rPr lang="en-GB" dirty="0"/>
              <a:t>, usable in </a:t>
            </a:r>
            <a:r>
              <a:rPr lang="en-GB" i="1" dirty="0">
                <a:solidFill>
                  <a:schemeClr val="accent5"/>
                </a:solidFill>
              </a:rPr>
              <a:t>multimedia retrieval </a:t>
            </a:r>
            <a:r>
              <a:rPr lang="en-GB" dirty="0"/>
              <a:t>and </a:t>
            </a:r>
            <a:r>
              <a:rPr lang="en-GB" i="1" dirty="0">
                <a:solidFill>
                  <a:schemeClr val="accent5"/>
                </a:solidFill>
              </a:rPr>
              <a:t>analytics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Query model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to express proximity based queries (NNS, FNS, Range search etc.) in relational algebra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Cost model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to express approximation through indexes and quality of query results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Write- and Failure model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to accommodate and maintaining high-dimensional index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The conceptual contributions have been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implemented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in the multimedia database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Cottontail DB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Powers the </a:t>
            </a:r>
            <a:r>
              <a:rPr lang="en-GB" i="1" dirty="0" err="1">
                <a:solidFill>
                  <a:schemeClr val="tx1"/>
                </a:solidFill>
                <a:sym typeface="Wingdings" pitchFamily="2" charset="2"/>
              </a:rPr>
              <a:t>vitrivr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multimedia retrieval system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Battletested on many occasions in competitions such as VBS and LSC</a:t>
            </a:r>
          </a:p>
          <a:p>
            <a:pPr marL="571500" indent="-571500">
              <a:buFont typeface="Wingdings" pitchFamily="2" charset="2"/>
              <a:buChar char="à"/>
            </a:pP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We have presented an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evaluation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at a systems level on top </a:t>
            </a:r>
            <a:r>
              <a:rPr lang="en-GB" i="1" dirty="0">
                <a:solidFill>
                  <a:schemeClr val="tx1"/>
                </a:solidFill>
                <a:sym typeface="Wingdings" pitchFamily="2" charset="2"/>
              </a:rPr>
              <a:t>of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 Cottontail DB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that demonstrates the feasibility of the aforementioned models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.</a:t>
            </a:r>
            <a:endParaRPr lang="en-GB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14932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05A7-1C40-F05E-F81A-2B01728F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BBCB6-5B18-3774-54E7-A7E3253EB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70156" cy="8891269"/>
          </a:xfr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Query Model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Integration of extended Boolean Retrieval &amp; Fuzzy Queries (e.g., similarity joins)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Integration of different RNNS flavours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Cost Model &amp; Planning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Automatic hyper-parameter tuning for index structures (self-adaptiveness)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Propagation of quality cost in complex query plans </a:t>
            </a:r>
            <a:br>
              <a:rPr lang="en-GB" dirty="0">
                <a:solidFill>
                  <a:schemeClr val="tx1"/>
                </a:solidFill>
                <a:sym typeface="Wingdings" pitchFamily="2" charset="2"/>
              </a:rPr>
            </a:b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Execution &amp; Storage Model of Cottontail DB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From iterator to batch-model to leverage SIMD optimisation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Optimised storage for batch-processing ( compression)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More index structures (graph-based, NV-Tree [1])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74F5D-224D-5541-AC03-E5F5960CA886}"/>
              </a:ext>
            </a:extLst>
          </p:cNvPr>
          <p:cNvSpPr txBox="1"/>
          <p:nvPr/>
        </p:nvSpPr>
        <p:spPr>
          <a:xfrm>
            <a:off x="594421" y="12348257"/>
            <a:ext cx="1635793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Lejsek</a:t>
            </a:r>
            <a:r>
              <a:rPr lang="en-GB" sz="2400" dirty="0">
                <a:solidFill>
                  <a:schemeClr val="accent4"/>
                </a:solidFill>
              </a:rPr>
              <a:t> et al. (2008). NV-Tree: An Efficient Disk-based Index for Approximate Search in Very Large High-Dimensional Collections</a:t>
            </a:r>
          </a:p>
        </p:txBody>
      </p:sp>
    </p:spTree>
    <p:extLst>
      <p:ext uri="{BB962C8B-B14F-4D97-AF65-F5344CB8AC3E}">
        <p14:creationId xmlns:p14="http://schemas.microsoft.com/office/powerpoint/2010/main" val="118408500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1866899" y="3703442"/>
            <a:ext cx="8765974" cy="3992311"/>
          </a:xfrm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  <a:p>
            <a:endParaRPr/>
          </a:p>
          <a:p>
            <a:pPr>
              <a:defRPr sz="4000">
                <a:latin typeface="+mj-lt"/>
                <a:ea typeface="+mj-ea"/>
                <a:cs typeface="+mj-cs"/>
                <a:sym typeface="FoundrySterling-Book"/>
              </a:defRPr>
            </a:pPr>
            <a:r>
              <a:t>Questions?</a:t>
            </a:r>
          </a:p>
        </p:txBody>
      </p:sp>
      <p:sp>
        <p:nvSpPr>
          <p:cNvPr id="84" name="Shape 84"/>
          <p:cNvSpPr/>
          <p:nvPr/>
        </p:nvSpPr>
        <p:spPr>
          <a:xfrm>
            <a:off x="1855686" y="10623704"/>
            <a:ext cx="8909646" cy="2377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20000"/>
              </a:lnSpc>
              <a:defRPr sz="3000"/>
            </a:pPr>
            <a:r>
              <a:rPr lang="de-CH" dirty="0"/>
              <a:t>Ralph Gasser</a:t>
            </a:r>
            <a:endParaRPr dirty="0"/>
          </a:p>
          <a:p>
            <a:pPr>
              <a:lnSpc>
                <a:spcPct val="120000"/>
              </a:lnSpc>
              <a:defRPr sz="3000"/>
            </a:pPr>
            <a:r>
              <a:rPr lang="de-CH" dirty="0" err="1"/>
              <a:t>ralph.gasser@unibas.ch</a:t>
            </a:r>
            <a:endParaRPr dirty="0"/>
          </a:p>
          <a:p>
            <a:pPr>
              <a:lnSpc>
                <a:spcPct val="120000"/>
              </a:lnSpc>
              <a:defRPr sz="3000"/>
            </a:pPr>
            <a:br>
              <a:rPr dirty="0"/>
            </a:br>
            <a:r>
              <a:rPr sz="2000" dirty="0"/>
              <a:t>Databases and Information Systems (DBIS) Group, </a:t>
            </a:r>
            <a:br>
              <a:rPr sz="2000" dirty="0"/>
            </a:br>
            <a:r>
              <a:rPr sz="2000" dirty="0"/>
              <a:t>Department of Mathematics and Computer Science, University of Basel</a:t>
            </a:r>
          </a:p>
        </p:txBody>
      </p:sp>
      <p:pic>
        <p:nvPicPr>
          <p:cNvPr id="2" name="Picture 1" descr="A picture containing grass, mammal, outdoor&#10;&#10;Description automatically generated">
            <a:extLst>
              <a:ext uri="{FF2B5EF4-FFF2-40B4-BE49-F238E27FC236}">
                <a16:creationId xmlns:a16="http://schemas.microsoft.com/office/drawing/2014/main" id="{6EBBE4FF-F770-4F45-AFD5-B0D648E08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303530" y="1960128"/>
            <a:ext cx="13050641" cy="978798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97096-E3FE-2E43-443E-F48B9A723DBD}"/>
              </a:ext>
            </a:extLst>
          </p:cNvPr>
          <p:cNvSpPr txBox="1"/>
          <p:nvPr/>
        </p:nvSpPr>
        <p:spPr>
          <a:xfrm>
            <a:off x="15232566" y="5660236"/>
            <a:ext cx="5397311" cy="2395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Backup Slides</a:t>
            </a:r>
            <a:b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(Definitions)</a:t>
            </a:r>
          </a:p>
        </p:txBody>
      </p:sp>
    </p:spTree>
    <p:extLst>
      <p:ext uri="{BB962C8B-B14F-4D97-AF65-F5344CB8AC3E}">
        <p14:creationId xmlns:p14="http://schemas.microsoft.com/office/powerpoint/2010/main" val="400649794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BD2A9-BDFC-ED43-866D-408C92390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21" y="809625"/>
            <a:ext cx="23145156" cy="1609725"/>
          </a:xfrm>
        </p:spPr>
        <p:txBody>
          <a:bodyPr/>
          <a:lstStyle/>
          <a:p>
            <a:r>
              <a:rPr lang="en-GB" dirty="0"/>
              <a:t>Relational Algebra Extensions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Extended Projection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E5606-CBA4-5A4D-B5E7-ED5CE46E8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5136" y="8330844"/>
            <a:ext cx="15553728" cy="3716384"/>
          </a:xfrm>
        </p:spPr>
        <p:txBody>
          <a:bodyPr/>
          <a:lstStyle/>
          <a:p>
            <a:r>
              <a:rPr lang="en-GB" b="1" dirty="0"/>
              <a:t>Observation #1: </a:t>
            </a:r>
            <a:r>
              <a:rPr lang="en-GB" dirty="0"/>
              <a:t>Projection may involve evaluation of a distance function</a:t>
            </a:r>
            <a:br>
              <a:rPr lang="de-CH" dirty="0">
                <a:sym typeface="Wingdings" pitchFamily="2" charset="2"/>
              </a:rPr>
            </a:b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We call this a </a:t>
            </a:r>
            <a:r>
              <a:rPr lang="en-GB" i="1" dirty="0">
                <a:solidFill>
                  <a:schemeClr val="accent5"/>
                </a:solidFill>
              </a:rPr>
              <a:t>proximity based query</a:t>
            </a:r>
          </a:p>
          <a:p>
            <a:endParaRPr lang="en-GB" i="1" dirty="0">
              <a:solidFill>
                <a:schemeClr val="accent5"/>
              </a:solidFill>
            </a:endParaRPr>
          </a:p>
          <a:p>
            <a:r>
              <a:rPr lang="en-GB" b="1" dirty="0"/>
              <a:t>Observation #2: </a:t>
            </a:r>
            <a:r>
              <a:rPr lang="en-GB" dirty="0"/>
              <a:t>Domain of a function is an implicit extended projection</a:t>
            </a:r>
          </a:p>
          <a:p>
            <a:r>
              <a:rPr lang="en-GB" dirty="0">
                <a:sym typeface="Wingdings" pitchFamily="2" charset="2"/>
              </a:rPr>
              <a:t> Functions can be nested</a:t>
            </a:r>
            <a:endParaRPr lang="en-GB" dirty="0"/>
          </a:p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C0D98-C25D-294A-95E9-C804B3F9C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60232" y="6525344"/>
            <a:ext cx="1908212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/>
              <a:t>University of Basel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BFC47-CB04-6744-A862-76044133A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34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85C7FF4-4CB4-FF95-8F9D-3991F7B878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1018077"/>
                  </p:ext>
                </p:extLst>
              </p:nvPr>
            </p:nvGraphicFramePr>
            <p:xfrm>
              <a:off x="4415135" y="2763214"/>
              <a:ext cx="15553728" cy="47548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80694594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Extended Projection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sub>
                              </m:sSub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463332643"/>
                      </a:ext>
                    </a:extLst>
                  </a:tr>
                  <a:tr h="3840480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relation. We define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800" dirty="0"/>
                            <a:t> with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={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GB" sz="4800" dirty="0"/>
                            <a:t> to be the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extended projection</a:t>
                          </a:r>
                          <a:r>
                            <a:rPr lang="en-GB" sz="4800" dirty="0"/>
                            <a:t> [8], projecting onto the expressions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4800" dirty="0"/>
                            <a:t>, wherein an expression can be any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attribute</a:t>
                          </a:r>
                          <a:r>
                            <a:rPr lang="en-GB" sz="4800" dirty="0"/>
                            <a:t> of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, a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literal</a:t>
                          </a:r>
                          <a:r>
                            <a:rPr lang="en-GB" sz="4800" baseline="0" dirty="0">
                              <a:solidFill>
                                <a:schemeClr val="accent5"/>
                              </a:solidFill>
                            </a:rPr>
                            <a:t> value </a:t>
                          </a:r>
                          <a:r>
                            <a:rPr lang="en-GB" sz="4800" dirty="0"/>
                            <a:t>as well as an a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function invocation</a:t>
                          </a:r>
                          <a:r>
                            <a:rPr lang="en-GB" sz="4800" dirty="0"/>
                            <a:t> involving either of the three of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0790626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85C7FF4-4CB4-FF95-8F9D-3991F7B878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1018077"/>
                  </p:ext>
                </p:extLst>
              </p:nvPr>
            </p:nvGraphicFramePr>
            <p:xfrm>
              <a:off x="4415135" y="2763214"/>
              <a:ext cx="15553728" cy="475488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80694594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t="-9722" r="-82" b="-451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3332643"/>
                      </a:ext>
                    </a:extLst>
                  </a:tr>
                  <a:tr h="384048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t="-26073" r="-82" b="-7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906269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64641805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82B-E54A-5B4A-A652-D39BFC6AD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Relational Algebra Extensions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Ranked Relations and Order</a:t>
            </a:r>
            <a:endParaRPr lang="en-GB" sz="3600" baseline="30000" dirty="0">
              <a:solidFill>
                <a:schemeClr val="bg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45AE1-AEBB-C344-8423-2BFA8D679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60232" y="6525344"/>
            <a:ext cx="1908212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/>
              <a:t>University of Basel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50A7F-CB0A-AC46-88C5-C7DDFDA2D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35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C861B47-0A9F-4971-2139-D2DBA54B27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034178"/>
                  </p:ext>
                </p:extLst>
              </p:nvPr>
            </p:nvGraphicFramePr>
            <p:xfrm>
              <a:off x="3911600" y="2629642"/>
              <a:ext cx="15553728" cy="475970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1681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de-CH" sz="4800" dirty="0" err="1"/>
                            <a:t>Ranked</a:t>
                          </a:r>
                          <a:r>
                            <a:rPr lang="de-CH" sz="4800" dirty="0"/>
                            <a:t> Relation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</m:t>
                                  </m:r>
                                </m:sup>
                              </m:sSup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3842894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relation. We call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4800" dirty="0"/>
                            <a:t> a ranked relation with</a:t>
                          </a:r>
                          <a:r>
                            <a:rPr lang="en-GB" sz="4800" baseline="0" dirty="0"/>
                            <a:t> ranking attributes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800" dirty="0"/>
                            <a:t> with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≼</m:t>
                                      </m:r>
                                    </m:e>
                                    <m:sub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≼∈{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≼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↓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≼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↑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GB" sz="4800" dirty="0"/>
                            <a:t> and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𝑆𝐶𝐻</m:t>
                              </m:r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4800" dirty="0"/>
                            <a:t>.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oMath>
                          </a14:m>
                          <a:r>
                            <a:rPr lang="en-GB" sz="4800" dirty="0"/>
                            <a:t> induces a non-strict, total</a:t>
                          </a:r>
                          <a:r>
                            <a:rPr lang="en-GB" sz="4800" baseline="0" dirty="0"/>
                            <a:t> ordering on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using the binary, lexicographic</a:t>
                          </a:r>
                          <a:r>
                            <a:rPr lang="en-GB" sz="4800" baseline="0" dirty="0"/>
                            <a:t> ranking relation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≼</m:t>
                              </m:r>
                            </m:oMath>
                          </a14:m>
                          <a:r>
                            <a:rPr lang="en-GB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C861B47-0A9F-4971-2139-D2DBA54B27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9034178"/>
                  </p:ext>
                </p:extLst>
              </p:nvPr>
            </p:nvGraphicFramePr>
            <p:xfrm>
              <a:off x="3911600" y="2629642"/>
              <a:ext cx="15553728" cy="475970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1681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9722" r="-163" b="-452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384289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26073" r="-163" b="-75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5FFC2D2C-E295-944C-876E-5268DBAB53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8338406"/>
                  </p:ext>
                </p:extLst>
              </p:nvPr>
            </p:nvGraphicFramePr>
            <p:xfrm>
              <a:off x="3911600" y="8073355"/>
              <a:ext cx="15553728" cy="32942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Order Operation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</a:rPr>
                                    <m:t>𝑶</m:t>
                                  </m:r>
                                </m:sub>
                              </m:sSub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2379854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</a:t>
                          </a:r>
                          <a:r>
                            <a:rPr lang="de-CH" sz="4800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=(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800" dirty="0"/>
                            <a:t> be</a:t>
                          </a:r>
                          <a:r>
                            <a:rPr lang="en-GB" sz="4800" baseline="0" dirty="0"/>
                            <a:t> a list of ranking attributes. The order operation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4800" b="0" dirty="0"/>
                            <a:t> </a:t>
                          </a:r>
                          <a:r>
                            <a:rPr lang="en-GB" sz="4800" dirty="0"/>
                            <a:t>imposes</a:t>
                          </a:r>
                          <a:r>
                            <a:rPr lang="en-GB" sz="4800" baseline="0" dirty="0"/>
                            <a:t> the order induced by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oMath>
                          </a14:m>
                          <a:r>
                            <a:rPr lang="en-GB" sz="4800" dirty="0"/>
                            <a:t> on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and thus</a:t>
                          </a:r>
                          <a:r>
                            <a:rPr lang="en-GB" sz="48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</m:d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5FFC2D2C-E295-944C-876E-5268DBAB53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8338406"/>
                  </p:ext>
                </p:extLst>
              </p:nvPr>
            </p:nvGraphicFramePr>
            <p:xfrm>
              <a:off x="3911600" y="8073355"/>
              <a:ext cx="15553728" cy="32942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3"/>
                          <a:stretch>
                            <a:fillRect l="-82" t="-9722" r="-163" b="-29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2379854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3"/>
                          <a:stretch>
                            <a:fillRect l="-82" t="-41799" r="-163" b="-121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5090712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8BC8-9ED2-B84A-D46C-C95752489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Relational Algebra</a:t>
            </a:r>
            <a:br>
              <a:rPr lang="en-CH" dirty="0"/>
            </a:br>
            <a:r>
              <a:rPr lang="en-CH" sz="3600" dirty="0">
                <a:solidFill>
                  <a:schemeClr val="bg2"/>
                </a:solidFill>
              </a:rPr>
              <a:t>s,k-selection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C9560-0DEC-8EF2-BAAE-B586DEBDD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60232" y="6525344"/>
            <a:ext cx="1908212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/>
              <a:t>University of Basel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93903-0ECE-7243-511D-C8B02B6DD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36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DE3EBA3-E0B7-0816-6C3E-9164E96312F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11600" y="5129809"/>
              <a:ext cx="15553728" cy="41197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46532">
                    <a:tc>
                      <a:txBody>
                        <a:bodyPr/>
                        <a:lstStyle/>
                        <a:p>
                          <a:r>
                            <a:rPr lang="en-CH" sz="4800" dirty="0"/>
                            <a:t>Definition: </a:t>
                          </a:r>
                          <a:r>
                            <a:rPr lang="de-CH" sz="4800" dirty="0"/>
                            <a:t>s,k-selection</a:t>
                          </a:r>
                          <a:r>
                            <a:rPr lang="de-CH" sz="4800" baseline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𝒔</m:t>
                                  </m:r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3173222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</a:t>
                          </a:r>
                          <a:r>
                            <a:rPr lang="en-GB" sz="4800" baseline="0" dirty="0"/>
                            <a:t> and 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∈ </m:t>
                              </m:r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ℕ</m:t>
                              </m:r>
                            </m:oMath>
                          </a14:m>
                          <a:r>
                            <a:rPr lang="en-GB" sz="4800" dirty="0"/>
                            <a:t>. The </a:t>
                          </a:r>
                          <a:r>
                            <a:rPr lang="en-GB" sz="4800" dirty="0" err="1"/>
                            <a:t>s,k</a:t>
                          </a:r>
                          <a:r>
                            <a:rPr lang="en-GB" sz="4800" dirty="0"/>
                            <a:t>-selection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4800" dirty="0"/>
                            <a:t> selects tuples based on the ranking.</a:t>
                          </a:r>
                        </a:p>
                        <a:p>
                          <a:pPr algn="just"/>
                          <a:endParaRPr lang="en-GB" sz="4800" dirty="0"/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4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</m:d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={</m:t>
                                </m:r>
                                <m:r>
                                  <m:rPr>
                                    <m:sty m:val="p"/>
                                  </m:rPr>
                                  <a:rPr lang="de-CH" sz="4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: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≤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𝑅𝐴𝑁𝐾</m:t>
                                </m:r>
                                <m:d>
                                  <m:d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GB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DE3EBA3-E0B7-0816-6C3E-9164E96312F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11600" y="5129809"/>
              <a:ext cx="15553728" cy="4119754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996278813"/>
                        </a:ext>
                      </a:extLst>
                    </a:gridCol>
                  </a:tblGrid>
                  <a:tr h="946532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8000" r="-163" b="-35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5650459"/>
                      </a:ext>
                    </a:extLst>
                  </a:tr>
                  <a:tr h="3173222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32271" r="-163" b="-51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53882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9457957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8D1A-EC23-1245-9A30-BA6E59E4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Expressing Proximity Based Queries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111AE-D879-994E-9674-C7CBA6AB0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60232" y="6525344"/>
            <a:ext cx="1908212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/>
              <a:t>University of Basel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D355-05E0-994E-8DCB-83794083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37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8">
                <a:extLst>
                  <a:ext uri="{FF2B5EF4-FFF2-40B4-BE49-F238E27FC236}">
                    <a16:creationId xmlns:a16="http://schemas.microsoft.com/office/drawing/2014/main" id="{CA402F48-68EC-C65B-6390-27EAE66CEF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0117353"/>
                  </p:ext>
                </p:extLst>
              </p:nvPr>
            </p:nvGraphicFramePr>
            <p:xfrm>
              <a:off x="1114424" y="3299873"/>
              <a:ext cx="22155150" cy="7116253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6522311">
                      <a:extLst>
                        <a:ext uri="{9D8B030D-6E8A-4147-A177-3AD203B41FA5}">
                          <a16:colId xmlns:a16="http://schemas.microsoft.com/office/drawing/2014/main" val="3273308946"/>
                        </a:ext>
                      </a:extLst>
                    </a:gridCol>
                    <a:gridCol w="15632839">
                      <a:extLst>
                        <a:ext uri="{9D8B030D-6E8A-4147-A177-3AD203B41FA5}">
                          <a16:colId xmlns:a16="http://schemas.microsoft.com/office/drawing/2014/main" val="297611331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Name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dirty="0"/>
                            <a:t>Rel. Alg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219910661"/>
                      </a:ext>
                    </a:extLst>
                  </a:tr>
                  <a:tr h="1028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/ kNN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  <m:sup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,↑</m:t>
                                        </m:r>
                                      </m:sup>
                                    </m:sSup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𝒹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↑</m:t>
                                        </m:r>
                                      </m:sub>
                                    </m:s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1 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915352318"/>
                      </a:ext>
                    </a:extLst>
                  </a:tr>
                  <a:tr h="1028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FNS / kFN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  <m:sup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,↓</m:t>
                                    </m:r>
                                  </m:sup>
                                </m:sSup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,↓</m:t>
                                        </m:r>
                                      </m:sub>
                                    </m:sSub>
                                    <m: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2355649571"/>
                      </a:ext>
                    </a:extLst>
                  </a:tr>
                  <a:tr h="97307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Range Search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,↑</m:t>
                                  </m:r>
                                </m:sup>
                              </m:sSup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de-CH" sz="4800" b="1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  <m:t>𝒹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↑</m:t>
                                      </m:r>
                                    </m:sub>
                                  </m:sSub>
                                  <m:r>
                                    <a:rPr lang="de-CH" sz="48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sub>
                                  </m:s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lang="de-CH" sz="480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CH" sz="480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338573069"/>
                      </a:ext>
                    </a:extLst>
                  </a:tr>
                  <a:tr h="11107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after Filter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,↑</m:t>
                                  </m:r>
                                </m:sup>
                              </m:sSup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de-CH" sz="4800" b="1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de-CH" sz="4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CH" sz="48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de-CH" sz="48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,↑</m:t>
                                      </m:r>
                                    </m:sub>
                                  </m:s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</a:rPr>
                                    <m:t>𝒹</m:t>
                                  </m:r>
                                  <m:d>
                                    <m:dPr>
                                      <m:ctrlPr>
                                        <a:rPr lang="de-CH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𝑌𝑒𝑎𝑟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=1954</m:t>
                                  </m:r>
                                </m:sub>
                              </m:sSub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CH" sz="48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oMath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475346263"/>
                      </a:ext>
                    </a:extLst>
                  </a:tr>
                  <a:tr h="68236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on Two Features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ℛ</m:t>
                                        </m:r>
                                      </m:e>
                                      <m:sup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1,↑,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2,↑</m:t>
                                        </m:r>
                                      </m:sup>
                                    </m:sSup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CH" sz="4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CH" sz="4800" i="1">
                                                <a:latin typeface="Cambria Math" panose="02040503050406030204" pitchFamily="18" charset="0"/>
                                              </a:rPr>
                                              <m:t>𝜆</m:t>
                                            </m:r>
                                          </m:e>
                                          <m:sub>
                                            <m:r>
                                              <a:rPr lang="de-CH" sz="4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1,↑,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2,↑</m:t>
                                        </m:r>
                                      </m:sub>
                                    </m:s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de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903405835"/>
                      </a:ext>
                    </a:extLst>
                  </a:tr>
                  <a:tr h="103352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Avg. Distance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de-CH" sz="4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GB" sz="4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ℛ</m:t>
                                            </m:r>
                                          </m:e>
                                          <m:sup>
                                            <m:r>
                                              <a:rPr lang="de-CH" sz="4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∅</m:t>
                                            </m:r>
                                          </m:sup>
                                        </m:sSup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  <m: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𝑎𝑣𝑔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b>
                                    </m:s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8974859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8">
                <a:extLst>
                  <a:ext uri="{FF2B5EF4-FFF2-40B4-BE49-F238E27FC236}">
                    <a16:creationId xmlns:a16="http://schemas.microsoft.com/office/drawing/2014/main" id="{CA402F48-68EC-C65B-6390-27EAE66CEF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0117353"/>
                  </p:ext>
                </p:extLst>
              </p:nvPr>
            </p:nvGraphicFramePr>
            <p:xfrm>
              <a:off x="1114424" y="3299873"/>
              <a:ext cx="22155150" cy="7116253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6522311">
                      <a:extLst>
                        <a:ext uri="{9D8B030D-6E8A-4147-A177-3AD203B41FA5}">
                          <a16:colId xmlns:a16="http://schemas.microsoft.com/office/drawing/2014/main" val="3273308946"/>
                        </a:ext>
                      </a:extLst>
                    </a:gridCol>
                    <a:gridCol w="15632839">
                      <a:extLst>
                        <a:ext uri="{9D8B030D-6E8A-4147-A177-3AD203B41FA5}">
                          <a16:colId xmlns:a16="http://schemas.microsoft.com/office/drawing/2014/main" val="297611331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Name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dirty="0"/>
                            <a:t>Rel. Alg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219910661"/>
                      </a:ext>
                    </a:extLst>
                  </a:tr>
                  <a:tr h="1028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/ kNN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97531" r="-81" b="-5209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352318"/>
                      </a:ext>
                    </a:extLst>
                  </a:tr>
                  <a:tr h="102819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FNS / kFN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195122" r="-81" b="-4146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5649571"/>
                      </a:ext>
                    </a:extLst>
                  </a:tr>
                  <a:tr h="97307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Range Search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318421" r="-81" b="-3473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8573069"/>
                      </a:ext>
                    </a:extLst>
                  </a:tr>
                  <a:tr h="11107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after Filter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361364" r="-8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5346263"/>
                      </a:ext>
                    </a:extLst>
                  </a:tr>
                  <a:tr h="102812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NNS on Two Features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501235" r="-81" b="-1172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405835"/>
                      </a:ext>
                    </a:extLst>
                  </a:tr>
                  <a:tr h="103352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b="1" dirty="0"/>
                            <a:t>Avg. Distance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41721" t="-593902" r="-81" b="-158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74859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1578998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0DEAD-A97C-7C4C-B441-1E7FF4E88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High-Dimensional Indexes and Rel. Alg. Extension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81BEF-B339-B358-E4B1-F740320BE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60232" y="6525344"/>
            <a:ext cx="1908212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/>
              <a:t>University of Basel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E027E-B8AE-408C-96F6-1C73F5D9F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7831F91-B190-4C2C-98DC-CA7BB64BF2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3509744"/>
                  </p:ext>
                </p:extLst>
              </p:nvPr>
            </p:nvGraphicFramePr>
            <p:xfrm>
              <a:off x="3983086" y="3294864"/>
              <a:ext cx="15553728" cy="411403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80694594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Exact Index Replacement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463332643"/>
                      </a:ext>
                    </a:extLst>
                  </a:tr>
                  <a:tr h="319963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CH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be a relation with attributes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CH" sz="48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de-CH" sz="4800" b="0" i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𝑆𝐶𝐻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) and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oMath>
                          </a14:m>
                          <a:r>
                            <a:rPr lang="en-GB" sz="4800" dirty="0"/>
                            <a:t> be a relational expression involving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. Let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GB" sz="4800" dirty="0"/>
                            <a:t> further be an index on attributes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GB" sz="4800" dirty="0"/>
                            <a:t>. We call the replacement of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</m:oMath>
                          </a14:m>
                          <a:r>
                            <a:rPr lang="en-CH" sz="4800" dirty="0"/>
                            <a:t> with 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GB" sz="4800" dirty="0"/>
                            <a:t> an </a:t>
                          </a:r>
                          <a:r>
                            <a:rPr lang="en-GB" sz="4800" i="1" dirty="0">
                              <a:solidFill>
                                <a:schemeClr val="accent5"/>
                              </a:solidFill>
                            </a:rPr>
                            <a:t>exact index replacement </a:t>
                          </a:r>
                          <a:r>
                            <a:rPr lang="en-GB" sz="4800" dirty="0"/>
                            <a:t>if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≡</m:t>
                              </m:r>
                              <m:sSubSup>
                                <m:sSubSup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CH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0790626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7831F91-B190-4C2C-98DC-CA7BB64BF2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3509744"/>
                  </p:ext>
                </p:extLst>
              </p:nvPr>
            </p:nvGraphicFramePr>
            <p:xfrm>
              <a:off x="3983086" y="3294864"/>
              <a:ext cx="15553728" cy="4114038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806945947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Exact Index Replacement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463332643"/>
                      </a:ext>
                    </a:extLst>
                  </a:tr>
                  <a:tr h="3199638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t="-31225" r="-82" b="-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90626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0BCE415-2D9D-6852-26E8-3FC894F61251}"/>
              </a:ext>
            </a:extLst>
          </p:cNvPr>
          <p:cNvSpPr txBox="1"/>
          <p:nvPr/>
        </p:nvSpPr>
        <p:spPr>
          <a:xfrm>
            <a:off x="7703128" y="123503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4400"/>
              </a:lnSpc>
            </a:pPr>
            <a:endParaRPr lang="en-CH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843588-7ABA-EE73-DE5B-A1713E9D20ED}"/>
                  </a:ext>
                </a:extLst>
              </p:cNvPr>
              <p:cNvSpPr txBox="1"/>
              <p:nvPr/>
            </p:nvSpPr>
            <p:spPr>
              <a:xfrm>
                <a:off x="3983087" y="7911766"/>
                <a:ext cx="15553728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600" b="1" dirty="0"/>
                  <a:t>Observation: </a:t>
                </a:r>
                <a:r>
                  <a:rPr lang="en-GB" sz="3600" dirty="0"/>
                  <a:t>Index can be seen as a “copy” of </a:t>
                </a:r>
                <a14:m>
                  <m:oMath xmlns:m="http://schemas.openxmlformats.org/officeDocument/2006/math">
                    <m:r>
                      <a:rPr lang="en-GB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GB" sz="3600" dirty="0">
                    <a:sym typeface="Wingdings" pitchFamily="2" charset="2"/>
                  </a:rPr>
                  <a:t> and its attributes</a:t>
                </a:r>
                <a:br>
                  <a:rPr lang="en-GB" sz="3600" dirty="0">
                    <a:sym typeface="Wingdings" pitchFamily="2" charset="2"/>
                  </a:rPr>
                </a:br>
                <a:r>
                  <a:rPr lang="en-GB" sz="3600" dirty="0">
                    <a:sym typeface="Wingdings" pitchFamily="2" charset="2"/>
                  </a:rPr>
                  <a:t></a:t>
                </a:r>
                <a:r>
                  <a:rPr lang="en-GB" sz="3600" dirty="0"/>
                  <a:t> All attributes not contained in the index can be reconstructed using </a:t>
                </a:r>
                <a14:m>
                  <m:oMath xmlns:m="http://schemas.openxmlformats.org/officeDocument/2006/math">
                    <m:r>
                      <a:rPr lang="en-GB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endParaRPr lang="de-CH" sz="3600" dirty="0">
                  <a:ea typeface="Cambria Math" panose="02040503050406030204" pitchFamily="18" charset="0"/>
                </a:endParaRPr>
              </a:p>
              <a:p>
                <a:r>
                  <a:rPr lang="en-GB" sz="3600" dirty="0">
                    <a:sym typeface="Wingdings" pitchFamily="2" charset="2"/>
                  </a:rPr>
                  <a:t> Index is always considered an auxiliary data structure</a:t>
                </a:r>
                <a:endParaRPr lang="en-GB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843588-7ABA-EE73-DE5B-A1713E9D2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3087" y="7911766"/>
                <a:ext cx="15553728" cy="1754326"/>
              </a:xfrm>
              <a:prstGeom prst="rect">
                <a:avLst/>
              </a:prstGeom>
              <a:blipFill>
                <a:blip r:embed="rId3"/>
                <a:stretch>
                  <a:fillRect l="-1142" t="-5755" b="-115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9CCD01-4677-A589-C8A5-A0E953252C60}"/>
                  </a:ext>
                </a:extLst>
              </p:cNvPr>
              <p:cNvSpPr txBox="1"/>
              <p:nvPr/>
            </p:nvSpPr>
            <p:spPr>
              <a:xfrm>
                <a:off x="6971679" y="10421136"/>
                <a:ext cx="10440642" cy="708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ts val="44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ℐ</m:t>
                          </m:r>
                        </m:e>
                        <m:sub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  <m:sup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sup>
                      </m:sSubSup>
                      <m:sSub>
                        <m:sSub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⋈</m:t>
                          </m:r>
                        </m:e>
                        <m:sub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𝑇𝐼𝐷</m:t>
                          </m:r>
                        </m:sub>
                      </m:sSub>
                      <m:sSub>
                        <m:sSub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</m:d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𝑆𝐶𝐻</m:t>
                      </m:r>
                      <m:d>
                        <m:d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</m:d>
                      <m:r>
                        <a:rPr lang="de-CH" sz="3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𝑆𝐶𝐻</m:t>
                      </m:r>
                      <m:d>
                        <m:dPr>
                          <m:ctrlPr>
                            <a:rPr lang="de-CH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CH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ℐ</m:t>
                              </m:r>
                            </m:e>
                            <m:sub>
                              <m:r>
                                <a:rPr lang="de-CH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>
                              <m:r>
                                <a:rPr lang="de-CH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sup>
                          </m:sSubSup>
                        </m:e>
                      </m:d>
                      <m:r>
                        <a:rPr lang="de-CH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H" sz="3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9CCD01-4677-A589-C8A5-A0E953252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679" y="10421136"/>
                <a:ext cx="10440642" cy="708200"/>
              </a:xfrm>
              <a:prstGeom prst="rect">
                <a:avLst/>
              </a:prstGeom>
              <a:blipFill>
                <a:blip r:embed="rId4"/>
                <a:stretch>
                  <a:fillRect l="-1460" t="-7018" r="-2068" b="-5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8DFB563-40E8-E278-3383-F4A97DD0F542}"/>
              </a:ext>
            </a:extLst>
          </p:cNvPr>
          <p:cNvSpPr/>
          <p:nvPr/>
        </p:nvSpPr>
        <p:spPr>
          <a:xfrm>
            <a:off x="6719392" y="10170368"/>
            <a:ext cx="11089232" cy="115212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80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3073B-5595-21B5-130E-BAE3B07D674A}"/>
              </a:ext>
            </a:extLst>
          </p:cNvPr>
          <p:cNvSpPr txBox="1"/>
          <p:nvPr/>
        </p:nvSpPr>
        <p:spPr>
          <a:xfrm>
            <a:off x="4228338" y="11825834"/>
            <a:ext cx="1584176" cy="7200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ts val="4400"/>
              </a:lnSpc>
            </a:pPr>
            <a:r>
              <a:rPr lang="en-CH" sz="8000" b="1" dirty="0">
                <a:solidFill>
                  <a:schemeClr val="accent5"/>
                </a:solidFill>
              </a:rPr>
              <a:t>“Fetch”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B009A4-8815-41E6-9425-81FFF56E9E8E}"/>
              </a:ext>
            </a:extLst>
          </p:cNvPr>
          <p:cNvCxnSpPr>
            <a:stCxn id="7" idx="0"/>
            <a:endCxn id="3" idx="1"/>
          </p:cNvCxnSpPr>
          <p:nvPr/>
        </p:nvCxnSpPr>
        <p:spPr>
          <a:xfrm flipV="1">
            <a:off x="5020427" y="10746433"/>
            <a:ext cx="1698966" cy="107940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8290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A1DAB-08E3-8ED7-E454-B7C0130C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High-Dimensional Indexes and Rel. Alg. Extension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561F3-C088-853B-610E-40780F7BF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60232" y="6525344"/>
            <a:ext cx="1908212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/>
              <a:t>University of Basel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4C799-FBCA-AC15-2F22-76EED5D59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39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7">
                <a:extLst>
                  <a:ext uri="{FF2B5EF4-FFF2-40B4-BE49-F238E27FC236}">
                    <a16:creationId xmlns:a16="http://schemas.microsoft.com/office/drawing/2014/main" id="{6EF66F5A-EB5D-EF85-31AD-C90D1E1C2D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8739983"/>
                  </p:ext>
                </p:extLst>
              </p:nvPr>
            </p:nvGraphicFramePr>
            <p:xfrm>
              <a:off x="1447799" y="3110189"/>
              <a:ext cx="21469351" cy="719031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2576323">
                      <a:extLst>
                        <a:ext uri="{9D8B030D-6E8A-4147-A177-3AD203B41FA5}">
                          <a16:colId xmlns:a16="http://schemas.microsoft.com/office/drawing/2014/main" val="1976150505"/>
                        </a:ext>
                      </a:extLst>
                    </a:gridCol>
                    <a:gridCol w="7016367">
                      <a:extLst>
                        <a:ext uri="{9D8B030D-6E8A-4147-A177-3AD203B41FA5}">
                          <a16:colId xmlns:a16="http://schemas.microsoft.com/office/drawing/2014/main" val="4276237460"/>
                        </a:ext>
                      </a:extLst>
                    </a:gridCol>
                    <a:gridCol w="7993909">
                      <a:extLst>
                        <a:ext uri="{9D8B030D-6E8A-4147-A177-3AD203B41FA5}">
                          <a16:colId xmlns:a16="http://schemas.microsoft.com/office/drawing/2014/main" val="508941521"/>
                        </a:ext>
                      </a:extLst>
                    </a:gridCol>
                    <a:gridCol w="3882752">
                      <a:extLst>
                        <a:ext uri="{9D8B030D-6E8A-4147-A177-3AD203B41FA5}">
                          <a16:colId xmlns:a16="http://schemas.microsoft.com/office/drawing/2014/main" val="2878681242"/>
                        </a:ext>
                      </a:extLst>
                    </a:gridCol>
                  </a:tblGrid>
                  <a:tr h="8663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dirty="0"/>
                            <a:t>Class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4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𝒫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Description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Example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552427325"/>
                      </a:ext>
                    </a:extLst>
                  </a:tr>
                  <a:tr h="226217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1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Index simply generates a distance attribute that can be used downstream.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PQ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533654161"/>
                      </a:ext>
                    </a:extLst>
                  </a:tr>
                  <a:tr h="15594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2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↑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𝒹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ℛ</m:t>
                                    </m:r>
                                  </m:e>
                                </m:d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Index generates distance and sorts by it.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i="1" dirty="0"/>
                            <a:t>Cached Results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362870146"/>
                      </a:ext>
                    </a:extLst>
                  </a:tr>
                  <a:tr h="2252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3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de-CH" sz="4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𝒹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CH" sz="4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↑</m:t>
                                        </m:r>
                                      </m:sub>
                                    </m:s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de-CH" sz="4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de-CH" sz="4800" i="1">
                                            <a:latin typeface="Cambria Math" panose="02040503050406030204" pitchFamily="18" charset="0"/>
                                          </a:rPr>
                                          <m:t>𝒹</m:t>
                                        </m:r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CH" sz="4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↑</m:t>
                                        </m:r>
                                      </m:sub>
                                    </m:s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 (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  <m:d>
                                      <m:dPr>
                                        <m:ctrlPr>
                                          <a:rPr lang="de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ℛ</m:t>
                                </m:r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de-CH" sz="4800" b="0" i="0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Special implementation of NNS, FNS or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de-CH" sz="4800" b="0" dirty="0"/>
                            <a:t>NN</a:t>
                          </a:r>
                          <a:endParaRPr lang="en-CH" sz="4800" b="0" dirty="0"/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VAF,</a:t>
                          </a:r>
                        </a:p>
                        <a:p>
                          <a:pPr algn="l"/>
                          <a:r>
                            <a:rPr lang="en-CH" sz="4800" dirty="0"/>
                            <a:t>LSH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1289087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7">
                <a:extLst>
                  <a:ext uri="{FF2B5EF4-FFF2-40B4-BE49-F238E27FC236}">
                    <a16:creationId xmlns:a16="http://schemas.microsoft.com/office/drawing/2014/main" id="{6EF66F5A-EB5D-EF85-31AD-C90D1E1C2D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8739983"/>
                  </p:ext>
                </p:extLst>
              </p:nvPr>
            </p:nvGraphicFramePr>
            <p:xfrm>
              <a:off x="1447799" y="3110189"/>
              <a:ext cx="21469351" cy="719031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2576323">
                      <a:extLst>
                        <a:ext uri="{9D8B030D-6E8A-4147-A177-3AD203B41FA5}">
                          <a16:colId xmlns:a16="http://schemas.microsoft.com/office/drawing/2014/main" val="1976150505"/>
                        </a:ext>
                      </a:extLst>
                    </a:gridCol>
                    <a:gridCol w="7016367">
                      <a:extLst>
                        <a:ext uri="{9D8B030D-6E8A-4147-A177-3AD203B41FA5}">
                          <a16:colId xmlns:a16="http://schemas.microsoft.com/office/drawing/2014/main" val="4276237460"/>
                        </a:ext>
                      </a:extLst>
                    </a:gridCol>
                    <a:gridCol w="7993909">
                      <a:extLst>
                        <a:ext uri="{9D8B030D-6E8A-4147-A177-3AD203B41FA5}">
                          <a16:colId xmlns:a16="http://schemas.microsoft.com/office/drawing/2014/main" val="508941521"/>
                        </a:ext>
                      </a:extLst>
                    </a:gridCol>
                    <a:gridCol w="3882752">
                      <a:extLst>
                        <a:ext uri="{9D8B030D-6E8A-4147-A177-3AD203B41FA5}">
                          <a16:colId xmlns:a16="http://schemas.microsoft.com/office/drawing/2014/main" val="2878681242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dirty="0"/>
                            <a:t>Class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36709" t="-9722" r="-169439" b="-690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Description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Example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552427325"/>
                      </a:ext>
                    </a:extLst>
                  </a:tr>
                  <a:tr h="2377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1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36709" t="-42021" r="-169439" b="-164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Index simply generates a distance attribute that can be used downstream.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PQ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533654161"/>
                      </a:ext>
                    </a:extLst>
                  </a:tr>
                  <a:tr h="1645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2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36709" t="-205385" r="-169439" b="-13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Index generates distance and sorts by it.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i="1" dirty="0"/>
                            <a:t>Cached Results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362870146"/>
                      </a:ext>
                    </a:extLst>
                  </a:tr>
                  <a:tr h="2252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H" sz="4800" b="1" dirty="0"/>
                            <a:t>3</a:t>
                          </a:r>
                        </a:p>
                      </a:txBody>
                      <a:tcPr marL="182880" marR="182880" marT="91440" marB="91440"/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36709" t="-223034" r="-169439" b="-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120000" t="-223034" r="-48730" b="-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VAF,</a:t>
                          </a:r>
                        </a:p>
                        <a:p>
                          <a:pPr algn="l"/>
                          <a:r>
                            <a:rPr lang="en-CH" sz="4800" dirty="0"/>
                            <a:t>LSH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1289087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432023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648C03-E936-4286-4926-51223CF20257}"/>
              </a:ext>
            </a:extLst>
          </p:cNvPr>
          <p:cNvCxnSpPr>
            <a:cxnSpLocks/>
          </p:cNvCxnSpPr>
          <p:nvPr/>
        </p:nvCxnSpPr>
        <p:spPr>
          <a:xfrm flipV="1">
            <a:off x="277464" y="7443560"/>
            <a:ext cx="15235895" cy="43192"/>
          </a:xfrm>
          <a:prstGeom prst="line">
            <a:avLst/>
          </a:prstGeom>
          <a:noFill/>
          <a:ln w="19050" cap="flat">
            <a:solidFill>
              <a:schemeClr val="accent4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923C15-4463-A0E8-54D0-785D4EAF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Art in Multimedia Retrieval Systems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4AB7D8-2859-D5AA-EEF1-4B680CD755D2}"/>
              </a:ext>
            </a:extLst>
          </p:cNvPr>
          <p:cNvSpPr/>
          <p:nvPr/>
        </p:nvSpPr>
        <p:spPr>
          <a:xfrm>
            <a:off x="7895412" y="3298772"/>
            <a:ext cx="4891465" cy="8249889"/>
          </a:xfrm>
          <a:prstGeom prst="rect">
            <a:avLst/>
          </a:prstGeom>
          <a:solidFill>
            <a:srgbClr val="D9D9D9">
              <a:alpha val="34510"/>
            </a:srgbClr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Retrieval</a:t>
            </a:r>
            <a:b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System</a:t>
            </a:r>
          </a:p>
        </p:txBody>
      </p:sp>
      <p:pic>
        <p:nvPicPr>
          <p:cNvPr id="29" name="Graphic 28" descr="Database outline">
            <a:extLst>
              <a:ext uri="{FF2B5EF4-FFF2-40B4-BE49-F238E27FC236}">
                <a16:creationId xmlns:a16="http://schemas.microsoft.com/office/drawing/2014/main" id="{7AB0DF21-D963-7036-A5AD-9145B897F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61076" y="5672969"/>
            <a:ext cx="3501497" cy="3501497"/>
          </a:xfrm>
          <a:prstGeom prst="rect">
            <a:avLst/>
          </a:prstGeom>
        </p:spPr>
      </p:pic>
      <p:pic>
        <p:nvPicPr>
          <p:cNvPr id="31" name="Picture 30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1241C52F-F73C-85AA-84EE-5BCB2ABC260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123" y="4610887"/>
            <a:ext cx="727243" cy="545432"/>
          </a:xfrm>
          <a:prstGeom prst="rect">
            <a:avLst/>
          </a:prstGeom>
        </p:spPr>
      </p:pic>
      <p:pic>
        <p:nvPicPr>
          <p:cNvPr id="32" name="Picture 31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E8A4AE93-32A0-40F5-BD54-168D3D86887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673" y="4147045"/>
            <a:ext cx="663073" cy="497305"/>
          </a:xfrm>
          <a:prstGeom prst="rect">
            <a:avLst/>
          </a:prstGeom>
        </p:spPr>
      </p:pic>
      <p:pic>
        <p:nvPicPr>
          <p:cNvPr id="33" name="Picture 32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32BF4E36-DD7B-C887-A146-BC91A7D882A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407" y="3645851"/>
            <a:ext cx="671763" cy="895684"/>
          </a:xfrm>
          <a:prstGeom prst="rect">
            <a:avLst/>
          </a:prstGeom>
        </p:spPr>
      </p:pic>
      <p:pic>
        <p:nvPicPr>
          <p:cNvPr id="34" name="Picture 33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10005CC3-DCC9-139B-E63A-E027A0C7B14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8939" y="4731731"/>
            <a:ext cx="671763" cy="895684"/>
          </a:xfrm>
          <a:prstGeom prst="rect">
            <a:avLst/>
          </a:prstGeom>
        </p:spPr>
      </p:pic>
      <p:pic>
        <p:nvPicPr>
          <p:cNvPr id="35" name="Picture 34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EE7CD093-5761-4316-1797-2D1A6015B7F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1207" y="3324339"/>
            <a:ext cx="656039" cy="87471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66287B1-CC29-C563-262B-B1659994C7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9789" y="4338880"/>
            <a:ext cx="840929" cy="630697"/>
          </a:xfrm>
          <a:prstGeom prst="rect">
            <a:avLst/>
          </a:prstGeom>
        </p:spPr>
      </p:pic>
      <p:pic>
        <p:nvPicPr>
          <p:cNvPr id="37" name="Picture 36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108B3184-802A-E89C-412F-5ABB6A592B23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412" y="3350986"/>
            <a:ext cx="656039" cy="874718"/>
          </a:xfrm>
          <a:prstGeom prst="rect">
            <a:avLst/>
          </a:prstGeom>
        </p:spPr>
      </p:pic>
      <p:pic>
        <p:nvPicPr>
          <p:cNvPr id="38" name="Picture 37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352C4ED0-E108-167F-BA20-040B60B46A3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1208" y="5097006"/>
            <a:ext cx="656039" cy="874718"/>
          </a:xfrm>
          <a:prstGeom prst="rect">
            <a:avLst/>
          </a:prstGeom>
        </p:spPr>
      </p:pic>
      <p:pic>
        <p:nvPicPr>
          <p:cNvPr id="39" name="Picture 38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13CC18B5-B801-06EB-3BDD-8175632A1E6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7575" y="4899208"/>
            <a:ext cx="707858" cy="94381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F4C5F0B-23D3-D6F2-A1AE-21409DF76A92}"/>
              </a:ext>
            </a:extLst>
          </p:cNvPr>
          <p:cNvSpPr txBox="1"/>
          <p:nvPr/>
        </p:nvSpPr>
        <p:spPr>
          <a:xfrm>
            <a:off x="17948263" y="6863330"/>
            <a:ext cx="2145633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7C525F-13FE-5E2B-6F37-E6EFF7BEBB79}"/>
              </a:ext>
            </a:extLst>
          </p:cNvPr>
          <p:cNvSpPr txBox="1"/>
          <p:nvPr/>
        </p:nvSpPr>
        <p:spPr>
          <a:xfrm>
            <a:off x="8875200" y="3874416"/>
            <a:ext cx="2931893" cy="1472198"/>
          </a:xfrm>
          <a:prstGeom prst="rect">
            <a:avLst/>
          </a:prstGeom>
          <a:noFill/>
          <a:ln w="127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Decoding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b="1" dirty="0">
                <a:solidFill>
                  <a:schemeClr val="accent2"/>
                </a:solidFill>
              </a:rPr>
              <a:t>Segmentation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Feature Extraction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639946-C6AD-F1DF-4433-CE414B1F3E08}"/>
              </a:ext>
            </a:extLst>
          </p:cNvPr>
          <p:cNvSpPr txBox="1"/>
          <p:nvPr/>
        </p:nvSpPr>
        <p:spPr>
          <a:xfrm>
            <a:off x="207705" y="6918042"/>
            <a:ext cx="1011495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offline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5BF1D7-6877-94BF-686C-E9EEB236B666}"/>
              </a:ext>
            </a:extLst>
          </p:cNvPr>
          <p:cNvSpPr txBox="1"/>
          <p:nvPr/>
        </p:nvSpPr>
        <p:spPr>
          <a:xfrm>
            <a:off x="207705" y="7466974"/>
            <a:ext cx="981038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online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356FA1-0F44-1752-38DC-B15FE4716A3E}"/>
              </a:ext>
            </a:extLst>
          </p:cNvPr>
          <p:cNvSpPr txBox="1"/>
          <p:nvPr/>
        </p:nvSpPr>
        <p:spPr>
          <a:xfrm>
            <a:off x="8655983" y="9029247"/>
            <a:ext cx="3305393" cy="1041311"/>
          </a:xfrm>
          <a:prstGeom prst="rect">
            <a:avLst/>
          </a:prstGeom>
          <a:noFill/>
          <a:ln w="127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Query Interpretation</a:t>
            </a:r>
            <a:br>
              <a:rPr lang="en-GB" sz="2800" b="1" dirty="0">
                <a:solidFill>
                  <a:schemeClr val="accent2"/>
                </a:solidFill>
              </a:rPr>
            </a:br>
            <a:r>
              <a:rPr lang="en-GB" sz="2800" b="1" dirty="0">
                <a:solidFill>
                  <a:schemeClr val="accent2"/>
                </a:solidFill>
              </a:rPr>
              <a:t>Orchestration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sym typeface="FoundrySterling-Book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A0D541-F841-39D8-F4AD-36064AA147C7}"/>
              </a:ext>
            </a:extLst>
          </p:cNvPr>
          <p:cNvSpPr txBox="1"/>
          <p:nvPr/>
        </p:nvSpPr>
        <p:spPr>
          <a:xfrm>
            <a:off x="13060542" y="12288543"/>
            <a:ext cx="10704035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b="0" i="0" dirty="0" err="1">
                <a:solidFill>
                  <a:schemeClr val="accent4"/>
                </a:solidFill>
                <a:effectLst/>
                <a:latin typeface="+mn-lt"/>
              </a:rPr>
              <a:t>Rossetto</a:t>
            </a:r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 et al. (2014). </a:t>
            </a:r>
            <a:r>
              <a:rPr lang="en-GB" sz="2400" b="0" i="0" dirty="0" err="1">
                <a:solidFill>
                  <a:schemeClr val="accent4"/>
                </a:solidFill>
                <a:effectLst/>
                <a:latin typeface="+mn-lt"/>
              </a:rPr>
              <a:t>Cineast</a:t>
            </a:r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: a multi-feature sketch-based video retrieval engine.</a:t>
            </a:r>
            <a:endParaRPr lang="en-GB" sz="2400" dirty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63" name="Line Callout 1 62">
            <a:extLst>
              <a:ext uri="{FF2B5EF4-FFF2-40B4-BE49-F238E27FC236}">
                <a16:creationId xmlns:a16="http://schemas.microsoft.com/office/drawing/2014/main" id="{E0B655B3-E94B-C1E6-05DF-409B39E699CB}"/>
              </a:ext>
            </a:extLst>
          </p:cNvPr>
          <p:cNvSpPr/>
          <p:nvPr/>
        </p:nvSpPr>
        <p:spPr>
          <a:xfrm>
            <a:off x="19021080" y="3939934"/>
            <a:ext cx="4743497" cy="1903085"/>
          </a:xfrm>
          <a:prstGeom prst="borderCallout1">
            <a:avLst>
              <a:gd name="adj1" fmla="val 18750"/>
              <a:gd name="adj2" fmla="val -8333"/>
              <a:gd name="adj3" fmla="val 158738"/>
              <a:gd name="adj4" fmla="val -33565"/>
            </a:avLst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Storage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Scalar data 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Feature </a:t>
            </a: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vectors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Index structures</a:t>
            </a:r>
          </a:p>
        </p:txBody>
      </p:sp>
      <p:sp>
        <p:nvSpPr>
          <p:cNvPr id="64" name="Line Callout 1 63">
            <a:extLst>
              <a:ext uri="{FF2B5EF4-FFF2-40B4-BE49-F238E27FC236}">
                <a16:creationId xmlns:a16="http://schemas.microsoft.com/office/drawing/2014/main" id="{CBF50714-CBE0-FB54-F5A4-0C808B1FA464}"/>
              </a:ext>
            </a:extLst>
          </p:cNvPr>
          <p:cNvSpPr/>
          <p:nvPr/>
        </p:nvSpPr>
        <p:spPr>
          <a:xfrm>
            <a:off x="19021080" y="9643367"/>
            <a:ext cx="4743497" cy="1903085"/>
          </a:xfrm>
          <a:prstGeom prst="borderCallout1">
            <a:avLst>
              <a:gd name="adj1" fmla="val 18750"/>
              <a:gd name="adj2" fmla="val -8333"/>
              <a:gd name="adj3" fmla="val -61442"/>
              <a:gd name="adj4" fmla="val -33036"/>
            </a:avLst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Execution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Boolean search (exact)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Similarity search (fuzzy)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Short vs. long-running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7C1143C3-5566-74BB-5E42-F1C27216B141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2049418" y="9174466"/>
            <a:ext cx="4662407" cy="346663"/>
          </a:xfrm>
          <a:prstGeom prst="bentConnector2">
            <a:avLst/>
          </a:prstGeom>
          <a:noFill/>
          <a:ln w="38100" cap="flat">
            <a:solidFill>
              <a:schemeClr val="accent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51D38C84-BBC6-8078-BE48-B1981B6E9E85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11968328" y="4654228"/>
            <a:ext cx="4743497" cy="1018741"/>
          </a:xfrm>
          <a:prstGeom prst="bentConnector2">
            <a:avLst/>
          </a:prstGeom>
          <a:noFill/>
          <a:ln w="38100" cap="flat">
            <a:solidFill>
              <a:schemeClr val="accent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4932516-B741-AA10-13F4-5033748AF113}"/>
              </a:ext>
            </a:extLst>
          </p:cNvPr>
          <p:cNvSpPr txBox="1"/>
          <p:nvPr/>
        </p:nvSpPr>
        <p:spPr>
          <a:xfrm>
            <a:off x="2125592" y="6187743"/>
            <a:ext cx="1802007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Collection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23D7B87-41CC-1195-EC50-33477986449E}"/>
              </a:ext>
            </a:extLst>
          </p:cNvPr>
          <p:cNvCxnSpPr>
            <a:cxnSpLocks/>
          </p:cNvCxnSpPr>
          <p:nvPr/>
        </p:nvCxnSpPr>
        <p:spPr>
          <a:xfrm>
            <a:off x="5041399" y="4610887"/>
            <a:ext cx="3427687" cy="0"/>
          </a:xfrm>
          <a:prstGeom prst="straightConnector1">
            <a:avLst/>
          </a:prstGeom>
          <a:noFill/>
          <a:ln w="38100" cap="flat">
            <a:solidFill>
              <a:schemeClr val="accent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5BFDE16-EEFF-36EE-D276-C97A60B09D24}"/>
              </a:ext>
            </a:extLst>
          </p:cNvPr>
          <p:cNvSpPr/>
          <p:nvPr/>
        </p:nvSpPr>
        <p:spPr>
          <a:xfrm>
            <a:off x="13415668" y="9183448"/>
            <a:ext cx="2667365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Database Query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3D33174-0D4E-5AD5-B055-1D55487A83E7}"/>
              </a:ext>
            </a:extLst>
          </p:cNvPr>
          <p:cNvCxnSpPr>
            <a:cxnSpLocks/>
          </p:cNvCxnSpPr>
          <p:nvPr/>
        </p:nvCxnSpPr>
        <p:spPr>
          <a:xfrm>
            <a:off x="4060288" y="9546281"/>
            <a:ext cx="4408796" cy="0"/>
          </a:xfrm>
          <a:prstGeom prst="straightConnector1">
            <a:avLst/>
          </a:prstGeom>
          <a:noFill/>
          <a:ln w="38100" cap="flat">
            <a:solidFill>
              <a:schemeClr val="accent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FD0844-75C0-70CA-85D9-23C5B4A4E740}"/>
              </a:ext>
            </a:extLst>
          </p:cNvPr>
          <p:cNvCxnSpPr>
            <a:cxnSpLocks/>
          </p:cNvCxnSpPr>
          <p:nvPr/>
        </p:nvCxnSpPr>
        <p:spPr>
          <a:xfrm>
            <a:off x="4060288" y="10806008"/>
            <a:ext cx="4408797" cy="0"/>
          </a:xfrm>
          <a:prstGeom prst="straightConnector1">
            <a:avLst/>
          </a:prstGeom>
          <a:noFill/>
          <a:ln w="38100" cap="flat">
            <a:solidFill>
              <a:schemeClr val="accent6"/>
            </a:solidFill>
            <a:prstDash val="sysDot"/>
            <a:bevel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EAAF597-0711-B3CA-9866-AB37888F9C6D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2049418" y="9174466"/>
            <a:ext cx="4662407" cy="1606184"/>
          </a:xfrm>
          <a:prstGeom prst="bentConnector2">
            <a:avLst/>
          </a:prstGeom>
          <a:noFill/>
          <a:ln w="38100" cap="flat">
            <a:solidFill>
              <a:schemeClr val="accent6"/>
            </a:solidFill>
            <a:prstDash val="sysDot"/>
            <a:bevel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49BA14F3-D185-BAE5-D5D1-BC9D0FD496EE}"/>
              </a:ext>
            </a:extLst>
          </p:cNvPr>
          <p:cNvSpPr txBox="1"/>
          <p:nvPr/>
        </p:nvSpPr>
        <p:spPr>
          <a:xfrm>
            <a:off x="8655982" y="10500796"/>
            <a:ext cx="3305393" cy="610424"/>
          </a:xfrm>
          <a:prstGeom prst="rect">
            <a:avLst/>
          </a:prstGeom>
          <a:noFill/>
          <a:ln w="12700" cap="flat">
            <a:solidFill>
              <a:schemeClr val="accent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Results Fusion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3AF0CB05-6110-B9A4-E32E-9B5313FFE8A8}"/>
              </a:ext>
            </a:extLst>
          </p:cNvPr>
          <p:cNvSpPr/>
          <p:nvPr/>
        </p:nvSpPr>
        <p:spPr>
          <a:xfrm>
            <a:off x="14092496" y="10460676"/>
            <a:ext cx="1313709" cy="675362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Results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6D94E7CA-5E57-DA7E-B2FB-80572456C0B7}"/>
              </a:ext>
            </a:extLst>
          </p:cNvPr>
          <p:cNvSpPr/>
          <p:nvPr/>
        </p:nvSpPr>
        <p:spPr>
          <a:xfrm>
            <a:off x="5459393" y="10507047"/>
            <a:ext cx="1313709" cy="675362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Results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5BB440A8-CA32-290D-873D-FA4B53D271A2}"/>
              </a:ext>
            </a:extLst>
          </p:cNvPr>
          <p:cNvSpPr/>
          <p:nvPr/>
        </p:nvSpPr>
        <p:spPr>
          <a:xfrm>
            <a:off x="5113364" y="9184073"/>
            <a:ext cx="2005768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 Query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4B243918-5790-C92C-D567-FF8F4DD3407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923" y="9075952"/>
            <a:ext cx="2508858" cy="1234767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396916B5-6DC6-868F-BF7D-E9B325682D3F}"/>
              </a:ext>
            </a:extLst>
          </p:cNvPr>
          <p:cNvSpPr txBox="1"/>
          <p:nvPr/>
        </p:nvSpPr>
        <p:spPr>
          <a:xfrm>
            <a:off x="1322348" y="10460676"/>
            <a:ext cx="1802007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 Interface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273BBC69-2932-1EEE-D98F-371753401969}"/>
              </a:ext>
            </a:extLst>
          </p:cNvPr>
          <p:cNvSpPr/>
          <p:nvPr/>
        </p:nvSpPr>
        <p:spPr>
          <a:xfrm>
            <a:off x="13766662" y="4306705"/>
            <a:ext cx="1729631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42931054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1" grpId="0"/>
      <p:bldP spid="42" grpId="0" animBg="1"/>
      <p:bldP spid="43" grpId="0"/>
      <p:bldP spid="44" grpId="0"/>
      <p:bldP spid="45" grpId="0" animBg="1"/>
      <p:bldP spid="49" grpId="0"/>
      <p:bldP spid="63" grpId="0" animBg="1"/>
      <p:bldP spid="64" grpId="0" animBg="1"/>
      <p:bldP spid="77" grpId="0"/>
      <p:bldP spid="30" grpId="0" animBg="1"/>
      <p:bldP spid="95" grpId="0" animBg="1"/>
      <p:bldP spid="97" grpId="0" animBg="1"/>
      <p:bldP spid="98" grpId="0" animBg="1"/>
      <p:bldP spid="99" grpId="0" animBg="1"/>
      <p:bldP spid="106" grpId="0"/>
      <p:bldP spid="110" grpId="0" animBg="1"/>
      <p:bldP spid="110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B23A-EB6D-C4AC-8000-B89C2D292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Write Model of an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A04BB80-B734-E217-98A1-59C3CCCBC0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4889280"/>
                  </p:ext>
                </p:extLst>
              </p:nvPr>
            </p:nvGraphicFramePr>
            <p:xfrm>
              <a:off x="2133600" y="2231431"/>
              <a:ext cx="19564350" cy="40233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564350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Change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31089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GB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4800" dirty="0"/>
                            <a:t> be a </a:t>
                          </a:r>
                          <a:r>
                            <a:rPr lang="en-GB" sz="4800" dirty="0">
                              <a:solidFill>
                                <a:schemeClr val="accent5"/>
                              </a:solidFill>
                            </a:rPr>
                            <a:t>relations</a:t>
                          </a:r>
                          <a:r>
                            <a:rPr lang="en-GB" sz="4800" dirty="0"/>
                            <a:t> with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CH" sz="4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SCH</m:t>
                              </m:r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</m:d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𝑆𝐶𝐻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e>
                                <m:sup>
                                  <m:r>
                                    <a:rPr lang="de-CH" sz="4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GB" sz="4800" dirty="0"/>
                            <a:t> and</a:t>
                          </a:r>
                          <a:r>
                            <a:rPr lang="en-GB" sz="4800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CH" sz="4800" b="1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GB" sz="4800" dirty="0"/>
                            <a:t> and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de-CH" sz="4800" b="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sz="48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dirty="0"/>
                            <a:t> be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tuples</a:t>
                          </a:r>
                          <a:r>
                            <a:rPr lang="en-CH" sz="4800" dirty="0"/>
                            <a:t>. We call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⋅</m:t>
                                  </m:r>
                                </m:e>
                              </m:d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4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INSERT</m:t>
                                  </m:r>
                                  <m: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UPDATE</m:t>
                                  </m:r>
                                  <m: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4800">
                                      <a:latin typeface="Cambria Math" panose="02040503050406030204" pitchFamily="18" charset="0"/>
                                    </a:rPr>
                                    <m:t>DELETE</m:t>
                                  </m:r>
                                </m:e>
                              </m:d>
                            </m:oMath>
                          </a14:m>
                          <a:r>
                            <a:rPr lang="en-CH" sz="4800" dirty="0"/>
                            <a:t> a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change operation </a:t>
                          </a:r>
                          <a:r>
                            <a:rPr lang="en-CH" sz="4800" dirty="0"/>
                            <a:t>and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CH" sz="4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CH" sz="4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OP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de-CH" sz="4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</m:sSub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  <m: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de-CH" sz="4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CH" sz="4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p>
                                      <m:r>
                                        <a:rPr lang="de-CH" sz="4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CH" sz="4800" dirty="0"/>
                            <a:t>a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change</a:t>
                          </a:r>
                          <a:r>
                            <a:rPr lang="en-CH" sz="4800" dirty="0"/>
                            <a:t>.</a:t>
                          </a:r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A04BB80-B734-E217-98A1-59C3CCCBC0F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4889280"/>
                  </p:ext>
                </p:extLst>
              </p:nvPr>
            </p:nvGraphicFramePr>
            <p:xfrm>
              <a:off x="2133600" y="2231431"/>
              <a:ext cx="19564350" cy="402336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564350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Change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310896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t="-32114" r="-65" b="-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F87600B-4CF8-7A65-ACEA-650AC379D8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2914681"/>
                  </p:ext>
                </p:extLst>
              </p:nvPr>
            </p:nvGraphicFramePr>
            <p:xfrm>
              <a:off x="2133600" y="6858000"/>
              <a:ext cx="19564350" cy="5685346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564350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785464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Write Model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4726527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GB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b="1" dirty="0"/>
                            <a:t> </a:t>
                          </a:r>
                          <a:r>
                            <a:rPr lang="en-CH" sz="4800" dirty="0"/>
                            <a:t>be a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relation</a:t>
                          </a:r>
                          <a:r>
                            <a:rPr lang="en-CH" sz="4800" dirty="0"/>
                            <a:t> and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CH" sz="4800" dirty="0"/>
                            <a:t> an</a:t>
                          </a:r>
                          <a:r>
                            <a:rPr lang="en-CH" sz="4800" baseline="0" dirty="0"/>
                            <a:t>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index</a:t>
                          </a:r>
                          <a:r>
                            <a:rPr lang="en-CH" sz="4800" dirty="0"/>
                            <a:t> on attributes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𝑆𝐶𝐻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dirty="0"/>
                            <a:t>). The write model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𝑊𝑅𝐼𝑇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𝐸𝑀</m:t>
                                  </m:r>
                                </m:e>
                                <m:sub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CH" sz="4800" dirty="0"/>
                            <a:t> is a function that determines if a change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CH" sz="4800" dirty="0"/>
                            <a:t> can be applied to the index and applies it if possible given</a:t>
                          </a:r>
                          <a:r>
                            <a:rPr lang="en-CH" sz="4800" baseline="0" dirty="0"/>
                            <a:t> additional parameters</a:t>
                          </a:r>
                          <a:r>
                            <a:rPr lang="en-CH" sz="4800" dirty="0"/>
                            <a:t>. </a:t>
                          </a:r>
                        </a:p>
                        <a:p>
                          <a:pPr algn="just"/>
                          <a:endParaRPr lang="en-CH" sz="4800" dirty="0"/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𝑊𝑅𝐼𝑇</m:t>
                                </m:r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𝐸𝑀</m:t>
                                    </m:r>
                                  </m:e>
                                  <m:sub>
                                    <m:r>
                                      <a:rPr lang="en-GB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𝑡𝑟𝑢𝑒</m:t>
                                        </m:r>
                                      </m:e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𝑓𝑎𝑙𝑠𝑒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F87600B-4CF8-7A65-ACEA-650AC379D8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2914681"/>
                  </p:ext>
                </p:extLst>
              </p:nvPr>
            </p:nvGraphicFramePr>
            <p:xfrm>
              <a:off x="2133600" y="6858000"/>
              <a:ext cx="19564350" cy="5685346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9564350">
                      <a:extLst>
                        <a:ext uri="{9D8B030D-6E8A-4147-A177-3AD203B41FA5}">
                          <a16:colId xmlns:a16="http://schemas.microsoft.com/office/drawing/2014/main" val="2409531693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Write Model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890006843"/>
                      </a:ext>
                    </a:extLst>
                  </a:tr>
                  <a:tr h="4770946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3"/>
                          <a:stretch>
                            <a:fillRect t="-21277" r="-65" b="-1109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03764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1626250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C2FC5-CD36-CC4F-9052-4A60D4D80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Failure Model and State of an Index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B7467-07A8-3449-872E-7CD3E8F00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60232" y="6525344"/>
            <a:ext cx="1908212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/>
              <a:t>University of Basel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26A3B-A4F1-1F4C-A6B6-DCBBB33F0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8444" y="6525344"/>
            <a:ext cx="143756" cy="180000"/>
          </a:xfrm>
          <a:prstGeom prst="rect">
            <a:avLst/>
          </a:prstGeom>
        </p:spPr>
        <p:txBody>
          <a:bodyPr vert="horz" lIns="0" tIns="21600" rIns="0" bIns="0" rtlCol="0" anchor="t" anchorCtr="0"/>
          <a:lstStyle>
            <a:defPPr>
              <a:defRPr lang="de-DE"/>
            </a:defPPr>
            <a:lvl1pPr marL="0" algn="r" defTabSz="9144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826-9277-4232-A2B5-17D05DFC7392}" type="slidenum">
              <a:rPr lang="en-GB" smtClean="0"/>
              <a:pPr/>
              <a:t>41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F88B2ACB-9BB1-BA0B-7870-F6A2C53BED3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64904741"/>
                  </p:ext>
                </p:extLst>
              </p:nvPr>
            </p:nvGraphicFramePr>
            <p:xfrm>
              <a:off x="3950028" y="4142168"/>
              <a:ext cx="15553728" cy="712051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546907929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Failure Model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601997757"/>
                      </a:ext>
                    </a:extLst>
                  </a:tr>
                  <a:tr h="6206110">
                    <a:tc>
                      <a:txBody>
                        <a:bodyPr/>
                        <a:lstStyle/>
                        <a:p>
                          <a:pPr algn="just"/>
                          <a:r>
                            <a:rPr lang="en-GB" sz="4800" dirty="0"/>
                            <a:t>Let </a:t>
                          </a:r>
                          <a14:m>
                            <m:oMath xmlns:m="http://schemas.openxmlformats.org/officeDocument/2006/math"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b="1" dirty="0"/>
                            <a:t> </a:t>
                          </a:r>
                          <a:r>
                            <a:rPr lang="en-CH" sz="4800" dirty="0"/>
                            <a:t>be a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relation</a:t>
                          </a:r>
                          <a:r>
                            <a:rPr lang="en-CH" sz="4800" dirty="0"/>
                            <a:t> and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de-CH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e>
                                <m:sub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de-CH" sz="4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ℛ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CH" sz="4800" dirty="0"/>
                            <a:t> an</a:t>
                          </a:r>
                          <a:r>
                            <a:rPr lang="en-CH" sz="4800" baseline="0" dirty="0"/>
                            <a:t> </a:t>
                          </a:r>
                          <a:r>
                            <a:rPr lang="en-CH" sz="4800" dirty="0">
                              <a:solidFill>
                                <a:schemeClr val="accent5"/>
                              </a:solidFill>
                            </a:rPr>
                            <a:t>index</a:t>
                          </a:r>
                          <a:r>
                            <a:rPr lang="en-CH" sz="4800" dirty="0"/>
                            <a:t> on attributes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⊂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𝑆𝐶𝐻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oMath>
                          </a14:m>
                          <a:r>
                            <a:rPr lang="en-CH" sz="4800" dirty="0"/>
                            <a:t>). The failure model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𝐹𝐴𝐼</m:t>
                              </m:r>
                              <m:sSub>
                                <m:sSubPr>
                                  <m:ctrlP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800" b="0" i="1" smtClean="0">
                                      <a:latin typeface="Cambria Math" panose="02040503050406030204" pitchFamily="18" charset="0"/>
                                    </a:rPr>
                                    <m:t>𝐿𝑀</m:t>
                                  </m:r>
                                </m:e>
                                <m:sub>
                                  <m:r>
                                    <a:rPr lang="en-GB" sz="4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ℐ</m:t>
                                  </m:r>
                                </m:sub>
                              </m:sSub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de-CH" sz="4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CH" sz="4800" dirty="0"/>
                            <a:t> is a function that determines the new state of an index given a change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CH" sz="4800" dirty="0"/>
                            <a:t>, the output of the write</a:t>
                          </a:r>
                          <a:r>
                            <a:rPr lang="en-CH" sz="4800" baseline="0" dirty="0"/>
                            <a:t> model </a:t>
                          </a:r>
                          <a14:m>
                            <m:oMath xmlns:m="http://schemas.openxmlformats.org/officeDocument/2006/math">
                              <m:r>
                                <a:rPr lang="de-CH" sz="4800" b="0" i="1" baseline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oMath>
                          </a14:m>
                          <a:r>
                            <a:rPr lang="en-CH" sz="4800" dirty="0"/>
                            <a:t> and additional parameters.</a:t>
                          </a:r>
                        </a:p>
                        <a:p>
                          <a:pPr algn="just"/>
                          <a:endParaRPr lang="en-CH" sz="4800" dirty="0"/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𝐹𝐴𝐼</m:t>
                                </m:r>
                                <m:sSub>
                                  <m:sSub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𝐿𝑀</m:t>
                                    </m:r>
                                  </m:e>
                                  <m:sub>
                                    <m:r>
                                      <a:rPr lang="en-GB" sz="4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CH" sz="4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48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de-CH" sz="4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CH" sz="4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CH" sz="4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𝐶𝐿𝐸𝐴𝑁</m:t>
                                        </m:r>
                                      </m:e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𝐷𝐼𝑅𝑇𝑌</m:t>
                                        </m:r>
                                      </m:e>
                                      <m:e>
                                        <m:r>
                                          <a:rPr lang="de-CH" sz="4800" b="0" i="1" smtClean="0">
                                            <a:latin typeface="Cambria Math" panose="02040503050406030204" pitchFamily="18" charset="0"/>
                                          </a:rPr>
                                          <m:t>𝑆𝑇𝐴𝐿𝐸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4504485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F88B2ACB-9BB1-BA0B-7870-F6A2C53BED3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64904741"/>
                  </p:ext>
                </p:extLst>
              </p:nvPr>
            </p:nvGraphicFramePr>
            <p:xfrm>
              <a:off x="3950028" y="4142168"/>
              <a:ext cx="15553728" cy="7120510"/>
            </p:xfrm>
            <a:graphic>
              <a:graphicData uri="http://schemas.openxmlformats.org/drawingml/2006/table">
                <a:tbl>
                  <a:tblPr firstRow="1" bandRow="1">
                    <a:tableStyleId>{6E25E649-3F16-4E02-A733-19D2CDBF48F0}</a:tableStyleId>
                  </a:tblPr>
                  <a:tblGrid>
                    <a:gridCol w="15553728">
                      <a:extLst>
                        <a:ext uri="{9D8B030D-6E8A-4147-A177-3AD203B41FA5}">
                          <a16:colId xmlns:a16="http://schemas.microsoft.com/office/drawing/2014/main" val="1546907929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H" sz="4800" dirty="0"/>
                            <a:t>Definition: </a:t>
                          </a:r>
                          <a:r>
                            <a:rPr lang="en-GB" sz="4800" b="1" dirty="0"/>
                            <a:t>Failure Model</a:t>
                          </a:r>
                          <a:endParaRPr lang="en-CH" sz="4800" dirty="0"/>
                        </a:p>
                      </a:txBody>
                      <a:tcPr marL="182880" marR="182880" marT="91440" marB="91440"/>
                    </a:tc>
                    <a:extLst>
                      <a:ext uri="{0D108BD9-81ED-4DB2-BD59-A6C34878D82A}">
                        <a16:rowId xmlns:a16="http://schemas.microsoft.com/office/drawing/2014/main" val="1601997757"/>
                      </a:ext>
                    </a:extLst>
                  </a:tr>
                  <a:tr h="6206110">
                    <a:tc>
                      <a:txBody>
                        <a:bodyPr/>
                        <a:lstStyle/>
                        <a:p>
                          <a:endParaRPr lang="en-CH"/>
                        </a:p>
                      </a:txBody>
                      <a:tcPr marL="182880" marR="182880" marT="91440" marB="91440">
                        <a:blipFill>
                          <a:blip r:embed="rId2"/>
                          <a:stretch>
                            <a:fillRect l="-82" t="-28016" r="-82" b="-1255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04485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4901105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97096-E3FE-2E43-443E-F48B9A723DBD}"/>
              </a:ext>
            </a:extLst>
          </p:cNvPr>
          <p:cNvSpPr txBox="1"/>
          <p:nvPr/>
        </p:nvSpPr>
        <p:spPr>
          <a:xfrm>
            <a:off x="15232566" y="5660236"/>
            <a:ext cx="5397311" cy="2395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Backup Slides</a:t>
            </a:r>
            <a:b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(Evaluation)</a:t>
            </a:r>
          </a:p>
        </p:txBody>
      </p:sp>
    </p:spTree>
    <p:extLst>
      <p:ext uri="{BB962C8B-B14F-4D97-AF65-F5344CB8AC3E}">
        <p14:creationId xmlns:p14="http://schemas.microsoft.com/office/powerpoint/2010/main" val="186244051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CD57-AB0E-B238-041C-D44D8F1E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Milvus vs. Cottontail DB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Results: Cottontail DB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53D21-FFE1-C13C-CD8C-7BD48F964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39" y="2466375"/>
            <a:ext cx="19145120" cy="10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5854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59CB0-5B32-09E8-2E99-3BB7874E0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Milvus vs. Cottontail DB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Results: Milvus</a:t>
            </a:r>
            <a:br>
              <a:rPr lang="en-GB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5C094-986F-197A-C639-893543B4E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39" y="2466375"/>
            <a:ext cx="19145120" cy="10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7640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2B0E-26B1-F08C-B81F-D71B3AAA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The Effect of Changing Data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(VAF Index)</a:t>
            </a:r>
            <a:endParaRPr lang="en-GB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965A5-3D0D-2A71-05B8-EE60474E98F4}"/>
              </a:ext>
            </a:extLst>
          </p:cNvPr>
          <p:cNvSpPr txBox="1"/>
          <p:nvPr/>
        </p:nvSpPr>
        <p:spPr>
          <a:xfrm>
            <a:off x="619421" y="5757857"/>
            <a:ext cx="7667329" cy="3257302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Configuration: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PQ index [1]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30min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No noise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A69577-BF7E-6E4E-E84D-437921E2A5D6}"/>
              </a:ext>
            </a:extLst>
          </p:cNvPr>
          <p:cNvSpPr txBox="1"/>
          <p:nvPr/>
        </p:nvSpPr>
        <p:spPr>
          <a:xfrm>
            <a:off x="619421" y="12273260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Jégou</a:t>
            </a:r>
            <a:r>
              <a:rPr lang="en-GB" sz="2400" dirty="0">
                <a:solidFill>
                  <a:schemeClr val="accent4"/>
                </a:solidFill>
              </a:rPr>
              <a:t> et al. (2011). Product Quantization for Nearest </a:t>
            </a:r>
            <a:r>
              <a:rPr lang="en-GB" sz="2400" dirty="0" err="1">
                <a:solidFill>
                  <a:schemeClr val="accent4"/>
                </a:solidFill>
              </a:rPr>
              <a:t>Neighbor</a:t>
            </a:r>
            <a:r>
              <a:rPr lang="en-GB" sz="2400" dirty="0">
                <a:solidFill>
                  <a:schemeClr val="accent4"/>
                </a:solidFill>
              </a:rPr>
              <a:t> Search.</a:t>
            </a:r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19B61D11-20B8-DB25-047B-2E7D8B16C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1927314"/>
            <a:ext cx="14846666" cy="990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345001529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76A11-D6E7-77E7-CFDA-1F866BA78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21" y="809626"/>
            <a:ext cx="23145156" cy="1696014"/>
          </a:xfrm>
        </p:spPr>
        <p:txBody>
          <a:bodyPr/>
          <a:lstStyle/>
          <a:p>
            <a:r>
              <a:rPr lang="en-GB" dirty="0"/>
              <a:t>Evaluation: The Effect of Changing Data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Results (VAF Index)</a:t>
            </a:r>
            <a:endParaRPr lang="en-GB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A7E0A-A010-2A78-71DF-6F9C69FCA47E}"/>
              </a:ext>
            </a:extLst>
          </p:cNvPr>
          <p:cNvSpPr txBox="1"/>
          <p:nvPr/>
        </p:nvSpPr>
        <p:spPr>
          <a:xfrm>
            <a:off x="619421" y="5450081"/>
            <a:ext cx="7667329" cy="3872855"/>
          </a:xfrm>
          <a:prstGeom prst="rect">
            <a:avLst/>
          </a:prstGeom>
          <a:noFill/>
          <a:ln w="12700" cap="flat">
            <a:solidFill>
              <a:schemeClr val="bg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Configuration: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PQ index [1]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Runtime 60min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rebuild after 30 min</a:t>
            </a:r>
          </a:p>
          <a:p>
            <a:pPr marL="571500" lvl="4" indent="-571500">
              <a:buFont typeface="Arial" panose="020B0604020202020204" pitchFamily="34" charset="0"/>
              <a:buChar char="•"/>
            </a:pPr>
            <a:r>
              <a:rPr lang="en-GB" dirty="0"/>
              <a:t>90% Insert / 10% Delete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Random noise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7CC08-D5DF-B23B-D576-AFCA62092DCA}"/>
              </a:ext>
            </a:extLst>
          </p:cNvPr>
          <p:cNvSpPr txBox="1"/>
          <p:nvPr/>
        </p:nvSpPr>
        <p:spPr>
          <a:xfrm>
            <a:off x="619421" y="12267378"/>
            <a:ext cx="17624866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Jégou</a:t>
            </a:r>
            <a:r>
              <a:rPr lang="en-GB" sz="2400" dirty="0">
                <a:solidFill>
                  <a:schemeClr val="accent4"/>
                </a:solidFill>
              </a:rPr>
              <a:t> et al. (2011). Product Quantization for Nearest </a:t>
            </a:r>
            <a:r>
              <a:rPr lang="en-GB" sz="2400" dirty="0" err="1">
                <a:solidFill>
                  <a:schemeClr val="accent4"/>
                </a:solidFill>
              </a:rPr>
              <a:t>Neighbor</a:t>
            </a:r>
            <a:r>
              <a:rPr lang="en-GB" sz="2400" dirty="0">
                <a:solidFill>
                  <a:schemeClr val="accent4"/>
                </a:solidFill>
              </a:rPr>
              <a:t> Search.</a:t>
            </a:r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3F647BB3-357E-723E-564D-6835272C0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200" y="1926000"/>
            <a:ext cx="14846666" cy="990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1196406779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875E-2B21-EEB8-20B2-F99E81248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Working with Multimedia Data Collections (Idealised Case)</a:t>
            </a:r>
          </a:p>
        </p:txBody>
      </p:sp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37408697-A211-C28A-C8E2-CB109E7BF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5035" y="5138435"/>
            <a:ext cx="3757864" cy="3757864"/>
          </a:xfrm>
          <a:prstGeom prst="rect">
            <a:avLst/>
          </a:prstGeom>
        </p:spPr>
      </p:pic>
      <p:pic>
        <p:nvPicPr>
          <p:cNvPr id="13" name="Graphic 12" descr="Thought outline">
            <a:extLst>
              <a:ext uri="{FF2B5EF4-FFF2-40B4-BE49-F238E27FC236}">
                <a16:creationId xmlns:a16="http://schemas.microsoft.com/office/drawing/2014/main" id="{662E78F4-9A8F-266F-D7C0-BFDF19B99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8411" y="3942345"/>
            <a:ext cx="5229727" cy="5229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EE481A-D568-A0E5-42D0-A68D87AFA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821" y="4808185"/>
            <a:ext cx="1481803" cy="111135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2FC2C9-19DF-AFA6-D1D0-AD28AD002295}"/>
              </a:ext>
            </a:extLst>
          </p:cNvPr>
          <p:cNvCxnSpPr>
            <a:cxnSpLocks/>
          </p:cNvCxnSpPr>
          <p:nvPr/>
        </p:nvCxnSpPr>
        <p:spPr>
          <a:xfrm>
            <a:off x="7128138" y="6557209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743029-36DD-D25A-D396-52BF9C75FC04}"/>
              </a:ext>
            </a:extLst>
          </p:cNvPr>
          <p:cNvCxnSpPr>
            <a:cxnSpLocks/>
          </p:cNvCxnSpPr>
          <p:nvPr/>
        </p:nvCxnSpPr>
        <p:spPr>
          <a:xfrm flipH="1">
            <a:off x="7128138" y="7455566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D8C70D-E34B-82F4-19C3-8B8D4EA8DC25}"/>
              </a:ext>
            </a:extLst>
          </p:cNvPr>
          <p:cNvSpPr txBox="1"/>
          <p:nvPr/>
        </p:nvSpPr>
        <p:spPr>
          <a:xfrm>
            <a:off x="3733784" y="7476481"/>
            <a:ext cx="3133654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“I’m looking for an image of my favourite rabbit.”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240C6B4-A31D-7455-14EF-D4B069155A64}"/>
              </a:ext>
            </a:extLst>
          </p:cNvPr>
          <p:cNvSpPr/>
          <p:nvPr/>
        </p:nvSpPr>
        <p:spPr>
          <a:xfrm>
            <a:off x="12577008" y="6129452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BEB31D6-EB16-DD37-86F0-FBCDEC446412}"/>
              </a:ext>
            </a:extLst>
          </p:cNvPr>
          <p:cNvSpPr/>
          <p:nvPr/>
        </p:nvSpPr>
        <p:spPr>
          <a:xfrm>
            <a:off x="8795076" y="7017367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</a:t>
            </a:r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B2E7942C-9E13-DF5E-042A-00A5B8B61C95}"/>
              </a:ext>
            </a:extLst>
          </p:cNvPr>
          <p:cNvSpPr/>
          <p:nvPr/>
        </p:nvSpPr>
        <p:spPr>
          <a:xfrm flipV="1">
            <a:off x="8620049" y="8365959"/>
            <a:ext cx="3737816" cy="2205789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6B1019-1A54-5018-6ED0-59676C441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4171" y="8548394"/>
            <a:ext cx="2534654" cy="1900989"/>
          </a:xfrm>
          <a:prstGeom prst="rect">
            <a:avLst/>
          </a:prstGeom>
        </p:spPr>
      </p:pic>
      <p:pic>
        <p:nvPicPr>
          <p:cNvPr id="26" name="Graphic 25" descr="Badge Tick1 with solid fill">
            <a:extLst>
              <a:ext uri="{FF2B5EF4-FFF2-40B4-BE49-F238E27FC236}">
                <a16:creationId xmlns:a16="http://schemas.microsoft.com/office/drawing/2014/main" id="{299713DE-8DC9-2C61-502F-4E2085F725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88929" y="7908759"/>
            <a:ext cx="914400" cy="914400"/>
          </a:xfrm>
          <a:prstGeom prst="rect">
            <a:avLst/>
          </a:prstGeom>
        </p:spPr>
      </p:pic>
      <p:sp>
        <p:nvSpPr>
          <p:cNvPr id="28" name="Rectangular Callout 27">
            <a:extLst>
              <a:ext uri="{FF2B5EF4-FFF2-40B4-BE49-F238E27FC236}">
                <a16:creationId xmlns:a16="http://schemas.microsoft.com/office/drawing/2014/main" id="{2A336992-5536-7A00-95AA-063997E291E5}"/>
              </a:ext>
            </a:extLst>
          </p:cNvPr>
          <p:cNvSpPr/>
          <p:nvPr/>
        </p:nvSpPr>
        <p:spPr>
          <a:xfrm>
            <a:off x="12441647" y="3322332"/>
            <a:ext cx="3834063" cy="2232027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DC946FC-E761-6D49-343C-DF781755CB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95122" y="3493684"/>
            <a:ext cx="2509078" cy="18818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53B4EC2-8745-8418-43B6-7FBFACC2CD09}"/>
              </a:ext>
            </a:extLst>
          </p:cNvPr>
          <p:cNvSpPr txBox="1"/>
          <p:nvPr/>
        </p:nvSpPr>
        <p:spPr>
          <a:xfrm>
            <a:off x="16828882" y="9377238"/>
            <a:ext cx="2145633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832829-DEA3-EEFD-7446-C23EE0E233DD}"/>
              </a:ext>
            </a:extLst>
          </p:cNvPr>
          <p:cNvSpPr txBox="1"/>
          <p:nvPr/>
        </p:nvSpPr>
        <p:spPr>
          <a:xfrm>
            <a:off x="1197283" y="9623515"/>
            <a:ext cx="3133654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b="1" dirty="0"/>
              <a:t>User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33" name="Picture 32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AAE0AE0A-E5EA-4B44-1388-4FD46CCC16B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4288" y="5976636"/>
            <a:ext cx="727243" cy="545432"/>
          </a:xfrm>
          <a:prstGeom prst="rect">
            <a:avLst/>
          </a:prstGeom>
        </p:spPr>
      </p:pic>
      <p:pic>
        <p:nvPicPr>
          <p:cNvPr id="35" name="Picture 34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EAFFCDB0-016C-346B-7F88-5866CF12BE2C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9424" y="5370957"/>
            <a:ext cx="663073" cy="497305"/>
          </a:xfrm>
          <a:prstGeom prst="rect">
            <a:avLst/>
          </a:prstGeom>
        </p:spPr>
      </p:pic>
      <p:pic>
        <p:nvPicPr>
          <p:cNvPr id="37" name="Picture 36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7C84B9A2-53A5-4590-073E-3950D0776CE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8834" y="5240761"/>
            <a:ext cx="671763" cy="895684"/>
          </a:xfrm>
          <a:prstGeom prst="rect">
            <a:avLst/>
          </a:prstGeom>
        </p:spPr>
      </p:pic>
      <p:pic>
        <p:nvPicPr>
          <p:cNvPr id="39" name="Picture 38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5D15962E-492A-DFCA-E027-ECA32E05D3A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48104" y="6097480"/>
            <a:ext cx="671763" cy="895684"/>
          </a:xfrm>
          <a:prstGeom prst="rect">
            <a:avLst/>
          </a:prstGeom>
        </p:spPr>
      </p:pic>
      <p:pic>
        <p:nvPicPr>
          <p:cNvPr id="43" name="Picture 42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BD8AA4C8-67D6-54F6-8297-882A592C1AA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1287" y="7149674"/>
            <a:ext cx="656039" cy="87471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ACEDADD-1BD5-31C1-CF4B-45B04D52B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3518" y="5755089"/>
            <a:ext cx="840929" cy="630697"/>
          </a:xfrm>
          <a:prstGeom prst="rect">
            <a:avLst/>
          </a:prstGeom>
        </p:spPr>
      </p:pic>
      <p:pic>
        <p:nvPicPr>
          <p:cNvPr id="46" name="Picture 45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0794CEA7-6139-53C5-99B0-310516A2E538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7982" y="7170678"/>
            <a:ext cx="656039" cy="87471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2D453D3-8B30-C715-D309-723C6BD49296}"/>
              </a:ext>
            </a:extLst>
          </p:cNvPr>
          <p:cNvSpPr txBox="1"/>
          <p:nvPr/>
        </p:nvSpPr>
        <p:spPr>
          <a:xfrm>
            <a:off x="20216914" y="9586029"/>
            <a:ext cx="3133654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Collection</a:t>
            </a:r>
          </a:p>
        </p:txBody>
      </p:sp>
      <p:pic>
        <p:nvPicPr>
          <p:cNvPr id="49" name="Picture 48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6FFBCD5D-CF54-F27B-AA2F-B84D18E1F5F5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0373" y="6462755"/>
            <a:ext cx="656039" cy="874718"/>
          </a:xfrm>
          <a:prstGeom prst="rect">
            <a:avLst/>
          </a:prstGeom>
        </p:spPr>
      </p:pic>
      <p:pic>
        <p:nvPicPr>
          <p:cNvPr id="51" name="Picture 50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A79E27F3-1035-A17D-C442-D8DB12C6D939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740" y="6264957"/>
            <a:ext cx="707858" cy="943811"/>
          </a:xfrm>
          <a:prstGeom prst="rect">
            <a:avLst/>
          </a:prstGeom>
        </p:spPr>
      </p:pic>
      <p:sp>
        <p:nvSpPr>
          <p:cNvPr id="16" name="Left Brace 15">
            <a:extLst>
              <a:ext uri="{FF2B5EF4-FFF2-40B4-BE49-F238E27FC236}">
                <a16:creationId xmlns:a16="http://schemas.microsoft.com/office/drawing/2014/main" id="{287B1043-0461-6A19-F1C3-773B682AC4E8}"/>
              </a:ext>
            </a:extLst>
          </p:cNvPr>
          <p:cNvSpPr/>
          <p:nvPr/>
        </p:nvSpPr>
        <p:spPr>
          <a:xfrm>
            <a:off x="19332160" y="4993833"/>
            <a:ext cx="1018183" cy="3557774"/>
          </a:xfrm>
          <a:prstGeom prst="leftBrace">
            <a:avLst/>
          </a:prstGeom>
          <a:noFill/>
          <a:ln w="38100" cap="flat">
            <a:solidFill>
              <a:schemeClr val="accent4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36979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D3A7-122A-164C-7D2E-B3FCF3378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Working with Multimedia Data Collections (Actual Case)</a:t>
            </a:r>
          </a:p>
        </p:txBody>
      </p:sp>
      <p:pic>
        <p:nvPicPr>
          <p:cNvPr id="12" name="Graphic 11" descr="Database outline">
            <a:extLst>
              <a:ext uri="{FF2B5EF4-FFF2-40B4-BE49-F238E27FC236}">
                <a16:creationId xmlns:a16="http://schemas.microsoft.com/office/drawing/2014/main" id="{F249F44F-E9C3-D557-104F-1BE0900D5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5035" y="5138435"/>
            <a:ext cx="3757864" cy="3757864"/>
          </a:xfrm>
          <a:prstGeom prst="rect">
            <a:avLst/>
          </a:prstGeom>
        </p:spPr>
      </p:pic>
      <p:pic>
        <p:nvPicPr>
          <p:cNvPr id="13" name="Graphic 12" descr="Thought outline">
            <a:extLst>
              <a:ext uri="{FF2B5EF4-FFF2-40B4-BE49-F238E27FC236}">
                <a16:creationId xmlns:a16="http://schemas.microsoft.com/office/drawing/2014/main" id="{0397D733-3631-A8EA-B12C-7B2A5F10B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8411" y="3942345"/>
            <a:ext cx="5229727" cy="5229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50E9B1-183E-E26B-6504-C813523E1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821" y="4808185"/>
            <a:ext cx="1481803" cy="111135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5E3B25-4969-2474-0220-9B1286D9263B}"/>
              </a:ext>
            </a:extLst>
          </p:cNvPr>
          <p:cNvCxnSpPr>
            <a:cxnSpLocks/>
          </p:cNvCxnSpPr>
          <p:nvPr/>
        </p:nvCxnSpPr>
        <p:spPr>
          <a:xfrm>
            <a:off x="7128138" y="6557209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0153BB-5F19-96A7-38C5-A137DDE6B542}"/>
              </a:ext>
            </a:extLst>
          </p:cNvPr>
          <p:cNvCxnSpPr>
            <a:cxnSpLocks/>
          </p:cNvCxnSpPr>
          <p:nvPr/>
        </p:nvCxnSpPr>
        <p:spPr>
          <a:xfrm flipH="1">
            <a:off x="7128138" y="7455566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2D24F38-88AC-95A2-9E6F-A1B9433B0920}"/>
              </a:ext>
            </a:extLst>
          </p:cNvPr>
          <p:cNvSpPr txBox="1"/>
          <p:nvPr/>
        </p:nvSpPr>
        <p:spPr>
          <a:xfrm>
            <a:off x="3733784" y="7476481"/>
            <a:ext cx="3133654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“I’m looking for an image of my favourite rabbit.”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4B4D77-77CA-1F46-60CC-A50DD95B0EBC}"/>
              </a:ext>
            </a:extLst>
          </p:cNvPr>
          <p:cNvSpPr/>
          <p:nvPr/>
        </p:nvSpPr>
        <p:spPr>
          <a:xfrm>
            <a:off x="12577008" y="6129452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1C00CAE-614F-9532-8B73-D0488A63DADD}"/>
              </a:ext>
            </a:extLst>
          </p:cNvPr>
          <p:cNvSpPr/>
          <p:nvPr/>
        </p:nvSpPr>
        <p:spPr>
          <a:xfrm>
            <a:off x="8795076" y="7017367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</a:t>
            </a:r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C92EECF4-A918-38A0-BDC3-DA509E468D1C}"/>
              </a:ext>
            </a:extLst>
          </p:cNvPr>
          <p:cNvSpPr/>
          <p:nvPr/>
        </p:nvSpPr>
        <p:spPr>
          <a:xfrm flipV="1">
            <a:off x="8620049" y="8365959"/>
            <a:ext cx="3737816" cy="2205789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7C1EC06A-9E4D-F73E-5427-F37EF6EB9196}"/>
              </a:ext>
            </a:extLst>
          </p:cNvPr>
          <p:cNvSpPr/>
          <p:nvPr/>
        </p:nvSpPr>
        <p:spPr>
          <a:xfrm>
            <a:off x="12441647" y="3322332"/>
            <a:ext cx="3834063" cy="2232027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A28389-1986-C247-D019-B03FBF288167}"/>
              </a:ext>
            </a:extLst>
          </p:cNvPr>
          <p:cNvSpPr txBox="1"/>
          <p:nvPr/>
        </p:nvSpPr>
        <p:spPr>
          <a:xfrm>
            <a:off x="16828882" y="9438793"/>
            <a:ext cx="2145633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pic>
        <p:nvPicPr>
          <p:cNvPr id="26" name="Picture 25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FA7D41C6-73C8-F01F-8734-3FEDA15E29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4288" y="5976636"/>
            <a:ext cx="727243" cy="545432"/>
          </a:xfrm>
          <a:prstGeom prst="rect">
            <a:avLst/>
          </a:prstGeom>
        </p:spPr>
      </p:pic>
      <p:pic>
        <p:nvPicPr>
          <p:cNvPr id="27" name="Picture 26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C2F1E63C-F7EA-BC7A-F44D-5FAD67D5B0D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9424" y="5370957"/>
            <a:ext cx="663073" cy="497305"/>
          </a:xfrm>
          <a:prstGeom prst="rect">
            <a:avLst/>
          </a:prstGeom>
        </p:spPr>
      </p:pic>
      <p:pic>
        <p:nvPicPr>
          <p:cNvPr id="28" name="Picture 27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9298F029-B65D-9F55-7BAC-D24A26E0C52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8834" y="5240761"/>
            <a:ext cx="671763" cy="895684"/>
          </a:xfrm>
          <a:prstGeom prst="rect">
            <a:avLst/>
          </a:prstGeom>
        </p:spPr>
      </p:pic>
      <p:pic>
        <p:nvPicPr>
          <p:cNvPr id="29" name="Picture 28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3EBAFD54-1F93-87E3-2EB7-2F0E716C717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48104" y="6097480"/>
            <a:ext cx="671763" cy="895684"/>
          </a:xfrm>
          <a:prstGeom prst="rect">
            <a:avLst/>
          </a:prstGeom>
        </p:spPr>
      </p:pic>
      <p:pic>
        <p:nvPicPr>
          <p:cNvPr id="30" name="Picture 29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B2EE405C-2C40-678D-7599-19CCC22193C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1287" y="7149674"/>
            <a:ext cx="656039" cy="8747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EC3E3BF-E023-2C22-B364-9A7833196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3518" y="5755089"/>
            <a:ext cx="840929" cy="630697"/>
          </a:xfrm>
          <a:prstGeom prst="rect">
            <a:avLst/>
          </a:prstGeom>
        </p:spPr>
      </p:pic>
      <p:pic>
        <p:nvPicPr>
          <p:cNvPr id="32" name="Picture 31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5AE51ED8-27F1-3575-001F-AEEE67C77DF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7982" y="7170678"/>
            <a:ext cx="656039" cy="8747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A13A77D-AD1D-AE5B-713A-4D6E2A01F137}"/>
              </a:ext>
            </a:extLst>
          </p:cNvPr>
          <p:cNvSpPr txBox="1"/>
          <p:nvPr/>
        </p:nvSpPr>
        <p:spPr>
          <a:xfrm>
            <a:off x="20216914" y="9616807"/>
            <a:ext cx="313365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Collection</a:t>
            </a:r>
          </a:p>
        </p:txBody>
      </p:sp>
      <p:pic>
        <p:nvPicPr>
          <p:cNvPr id="34" name="Picture 33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3CB65352-F7F6-2D34-34D4-8F4F970916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0373" y="6462755"/>
            <a:ext cx="656039" cy="874718"/>
          </a:xfrm>
          <a:prstGeom prst="rect">
            <a:avLst/>
          </a:prstGeom>
        </p:spPr>
      </p:pic>
      <p:pic>
        <p:nvPicPr>
          <p:cNvPr id="35" name="Picture 34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1E839B39-86B2-7BF9-A888-7B4248CD52C6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740" y="6264957"/>
            <a:ext cx="707858" cy="9438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2001DDE-D823-8D52-4E05-5C0E87485E5A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9556" y="3453850"/>
            <a:ext cx="1966215" cy="1966215"/>
          </a:xfrm>
          <a:prstGeom prst="rect">
            <a:avLst/>
          </a:prstGeom>
        </p:spPr>
      </p:pic>
      <p:pic>
        <p:nvPicPr>
          <p:cNvPr id="37" name="Picture 4" descr="Grumpy Cat's Death Marks the End of the Joyful Internet | WIRED">
            <a:extLst>
              <a:ext uri="{FF2B5EF4-FFF2-40B4-BE49-F238E27FC236}">
                <a16:creationId xmlns:a16="http://schemas.microsoft.com/office/drawing/2014/main" id="{B7126620-BEDE-F849-801C-D73FC8499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0419" y="8864842"/>
            <a:ext cx="1290147" cy="129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12C5786E-6F1A-27A9-BA8E-D8F1FBE9E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13608" y="8823779"/>
            <a:ext cx="858535" cy="129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Graphic 38" descr="Badge Cross with solid fill">
            <a:extLst>
              <a:ext uri="{FF2B5EF4-FFF2-40B4-BE49-F238E27FC236}">
                <a16:creationId xmlns:a16="http://schemas.microsoft.com/office/drawing/2014/main" id="{7D416F52-A1AA-4320-A74C-0256786C5D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27507" y="7918783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54EB58B-1008-0FEE-CC85-97AE1A5A554D}"/>
              </a:ext>
            </a:extLst>
          </p:cNvPr>
          <p:cNvSpPr txBox="1"/>
          <p:nvPr/>
        </p:nvSpPr>
        <p:spPr>
          <a:xfrm>
            <a:off x="10375187" y="8979693"/>
            <a:ext cx="53380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…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3FF4728A-D890-3265-1CCC-1A65C82710F6}"/>
              </a:ext>
            </a:extLst>
          </p:cNvPr>
          <p:cNvSpPr/>
          <p:nvPr/>
        </p:nvSpPr>
        <p:spPr>
          <a:xfrm>
            <a:off x="19332160" y="4993833"/>
            <a:ext cx="1018183" cy="3557774"/>
          </a:xfrm>
          <a:prstGeom prst="leftBrace">
            <a:avLst/>
          </a:prstGeom>
          <a:noFill/>
          <a:ln w="38100" cap="flat">
            <a:solidFill>
              <a:schemeClr val="accent4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E3791-7F47-6AEB-E67F-08E4A485E89B}"/>
              </a:ext>
            </a:extLst>
          </p:cNvPr>
          <p:cNvSpPr txBox="1"/>
          <p:nvPr/>
        </p:nvSpPr>
        <p:spPr>
          <a:xfrm>
            <a:off x="12427046" y="2747239"/>
            <a:ext cx="226504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by Sketch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E8112-E080-B959-9AAC-619393827057}"/>
              </a:ext>
            </a:extLst>
          </p:cNvPr>
          <p:cNvSpPr txBox="1"/>
          <p:nvPr/>
        </p:nvSpPr>
        <p:spPr>
          <a:xfrm>
            <a:off x="1786357" y="9598052"/>
            <a:ext cx="2145633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C586B1-68BE-7FDA-F7A7-990196B97FDD}"/>
              </a:ext>
            </a:extLst>
          </p:cNvPr>
          <p:cNvCxnSpPr>
            <a:cxnSpLocks/>
          </p:cNvCxnSpPr>
          <p:nvPr/>
        </p:nvCxnSpPr>
        <p:spPr>
          <a:xfrm flipH="1">
            <a:off x="4554565" y="9775895"/>
            <a:ext cx="3111456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7A300D-D8A6-938B-DDBD-5E8D850A713C}"/>
              </a:ext>
            </a:extLst>
          </p:cNvPr>
          <p:cNvSpPr txBox="1"/>
          <p:nvPr/>
        </p:nvSpPr>
        <p:spPr>
          <a:xfrm>
            <a:off x="4982505" y="9900488"/>
            <a:ext cx="2145633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40398169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3" grpId="0" animBg="1"/>
      <p:bldP spid="41" grpId="0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926D8-5E3C-2B99-4D6C-03E130C2F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Working with Multimedia Data Collections (Actual Case)</a:t>
            </a:r>
          </a:p>
        </p:txBody>
      </p:sp>
      <p:pic>
        <p:nvPicPr>
          <p:cNvPr id="4" name="Graphic 3" descr="Database outline">
            <a:extLst>
              <a:ext uri="{FF2B5EF4-FFF2-40B4-BE49-F238E27FC236}">
                <a16:creationId xmlns:a16="http://schemas.microsoft.com/office/drawing/2014/main" id="{502A9769-9BC0-211E-25A4-FF23E2F48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5035" y="5138435"/>
            <a:ext cx="3757864" cy="3757864"/>
          </a:xfrm>
          <a:prstGeom prst="rect">
            <a:avLst/>
          </a:prstGeom>
        </p:spPr>
      </p:pic>
      <p:pic>
        <p:nvPicPr>
          <p:cNvPr id="5" name="Graphic 4" descr="Thought outline">
            <a:extLst>
              <a:ext uri="{FF2B5EF4-FFF2-40B4-BE49-F238E27FC236}">
                <a16:creationId xmlns:a16="http://schemas.microsoft.com/office/drawing/2014/main" id="{90AB7F5E-3F33-CACD-81C6-7C97EDD9F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8411" y="3942345"/>
            <a:ext cx="5229727" cy="5229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C60A1E-D46B-0DBB-8227-0AF51F8FB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821" y="4808185"/>
            <a:ext cx="1481803" cy="111135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7E891B-4DC1-7EAE-7FA2-E71A349758B4}"/>
              </a:ext>
            </a:extLst>
          </p:cNvPr>
          <p:cNvCxnSpPr>
            <a:cxnSpLocks/>
          </p:cNvCxnSpPr>
          <p:nvPr/>
        </p:nvCxnSpPr>
        <p:spPr>
          <a:xfrm>
            <a:off x="7128138" y="6557209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E3C49C-D3B6-DFC4-E4F5-586452EB65E9}"/>
              </a:ext>
            </a:extLst>
          </p:cNvPr>
          <p:cNvCxnSpPr>
            <a:cxnSpLocks/>
          </p:cNvCxnSpPr>
          <p:nvPr/>
        </p:nvCxnSpPr>
        <p:spPr>
          <a:xfrm flipH="1">
            <a:off x="7128138" y="7455566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C3FBA6-FDD3-AE5F-38A5-5B39A7D903F3}"/>
              </a:ext>
            </a:extLst>
          </p:cNvPr>
          <p:cNvSpPr txBox="1"/>
          <p:nvPr/>
        </p:nvSpPr>
        <p:spPr>
          <a:xfrm>
            <a:off x="3733784" y="7476481"/>
            <a:ext cx="3133654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“I’m looking for an image of my favourite rabbit.”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A56B1B7-27E3-1F56-2463-793C57247687}"/>
              </a:ext>
            </a:extLst>
          </p:cNvPr>
          <p:cNvSpPr/>
          <p:nvPr/>
        </p:nvSpPr>
        <p:spPr>
          <a:xfrm>
            <a:off x="12577008" y="6129452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7AEA438-A028-9CBB-4952-9A92AC8EAB0D}"/>
              </a:ext>
            </a:extLst>
          </p:cNvPr>
          <p:cNvSpPr/>
          <p:nvPr/>
        </p:nvSpPr>
        <p:spPr>
          <a:xfrm>
            <a:off x="8795076" y="7017367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</a:t>
            </a: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F63E85F7-3BA9-9E0B-CD6B-934D20B6A194}"/>
              </a:ext>
            </a:extLst>
          </p:cNvPr>
          <p:cNvSpPr/>
          <p:nvPr/>
        </p:nvSpPr>
        <p:spPr>
          <a:xfrm flipV="1">
            <a:off x="8620049" y="8365959"/>
            <a:ext cx="3737816" cy="2205789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A6667A49-84F6-FB34-EF36-BBF0BE8707B0}"/>
              </a:ext>
            </a:extLst>
          </p:cNvPr>
          <p:cNvSpPr/>
          <p:nvPr/>
        </p:nvSpPr>
        <p:spPr>
          <a:xfrm>
            <a:off x="12441647" y="3322332"/>
            <a:ext cx="3834063" cy="2232027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A331F6-A3CB-A0BF-6603-14911B40B9F1}"/>
              </a:ext>
            </a:extLst>
          </p:cNvPr>
          <p:cNvSpPr txBox="1"/>
          <p:nvPr/>
        </p:nvSpPr>
        <p:spPr>
          <a:xfrm>
            <a:off x="16828882" y="9438793"/>
            <a:ext cx="2145633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pic>
        <p:nvPicPr>
          <p:cNvPr id="15" name="Picture 14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A6C9CE9D-256B-18F8-53A3-9B752B8BDC9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4288" y="5976636"/>
            <a:ext cx="727243" cy="545432"/>
          </a:xfrm>
          <a:prstGeom prst="rect">
            <a:avLst/>
          </a:prstGeom>
        </p:spPr>
      </p:pic>
      <p:pic>
        <p:nvPicPr>
          <p:cNvPr id="16" name="Picture 15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B4949C48-F1E4-812F-B9E7-3BA8F757874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9424" y="5370957"/>
            <a:ext cx="663073" cy="497305"/>
          </a:xfrm>
          <a:prstGeom prst="rect">
            <a:avLst/>
          </a:prstGeom>
        </p:spPr>
      </p:pic>
      <p:pic>
        <p:nvPicPr>
          <p:cNvPr id="17" name="Picture 16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C3BA9DA1-51A4-E084-59D9-E98A19229CF0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8834" y="5240761"/>
            <a:ext cx="671763" cy="895684"/>
          </a:xfrm>
          <a:prstGeom prst="rect">
            <a:avLst/>
          </a:prstGeom>
        </p:spPr>
      </p:pic>
      <p:pic>
        <p:nvPicPr>
          <p:cNvPr id="18" name="Picture 17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F375DC0B-C0BF-D043-B315-D11680A3FAF6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48104" y="6097480"/>
            <a:ext cx="671763" cy="895684"/>
          </a:xfrm>
          <a:prstGeom prst="rect">
            <a:avLst/>
          </a:prstGeom>
        </p:spPr>
      </p:pic>
      <p:pic>
        <p:nvPicPr>
          <p:cNvPr id="19" name="Picture 18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BF65AD9C-ADDA-DADA-86CF-BFE22046AADA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1287" y="7149674"/>
            <a:ext cx="656039" cy="8747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17A33D-D391-460C-A6D0-61FD3E578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3518" y="5755089"/>
            <a:ext cx="840929" cy="630697"/>
          </a:xfrm>
          <a:prstGeom prst="rect">
            <a:avLst/>
          </a:prstGeom>
        </p:spPr>
      </p:pic>
      <p:pic>
        <p:nvPicPr>
          <p:cNvPr id="21" name="Picture 20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E0896F7F-9FAD-1C52-F7AA-30FC4A299574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7982" y="7170678"/>
            <a:ext cx="656039" cy="8747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D1FAB0E-C057-902B-FFE5-85399ED7EED8}"/>
              </a:ext>
            </a:extLst>
          </p:cNvPr>
          <p:cNvSpPr txBox="1"/>
          <p:nvPr/>
        </p:nvSpPr>
        <p:spPr>
          <a:xfrm>
            <a:off x="20216914" y="9616807"/>
            <a:ext cx="313365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Collection</a:t>
            </a:r>
          </a:p>
        </p:txBody>
      </p:sp>
      <p:pic>
        <p:nvPicPr>
          <p:cNvPr id="23" name="Picture 22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17774BA9-C52E-4860-A6BB-87FD4DC58344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0373" y="6462755"/>
            <a:ext cx="656039" cy="874718"/>
          </a:xfrm>
          <a:prstGeom prst="rect">
            <a:avLst/>
          </a:prstGeom>
        </p:spPr>
      </p:pic>
      <p:pic>
        <p:nvPicPr>
          <p:cNvPr id="24" name="Picture 23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25BD0B08-040B-355E-2B43-F05D1B726F2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740" y="6264957"/>
            <a:ext cx="707858" cy="943811"/>
          </a:xfrm>
          <a:prstGeom prst="rect">
            <a:avLst/>
          </a:prstGeom>
        </p:spPr>
      </p:pic>
      <p:pic>
        <p:nvPicPr>
          <p:cNvPr id="27" name="Graphic 26" descr="Badge Cross with solid fill">
            <a:extLst>
              <a:ext uri="{FF2B5EF4-FFF2-40B4-BE49-F238E27FC236}">
                <a16:creationId xmlns:a16="http://schemas.microsoft.com/office/drawing/2014/main" id="{1AA1DA85-6D2F-EA21-9324-749659C1377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827507" y="7918783"/>
            <a:ext cx="914400" cy="914400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45A29077-1307-04B6-F052-443A9F654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32406" y="3479851"/>
            <a:ext cx="1252544" cy="188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DDE88D72-1100-2087-7A2E-AFB06C6643F6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2216" y="8948679"/>
            <a:ext cx="882861" cy="11771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63A145A-CB6E-5DE3-647F-6758A29D8D84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856" y="9020176"/>
            <a:ext cx="1196472" cy="89735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3E17394-B6C1-2E11-7983-C400449D3ABF}"/>
              </a:ext>
            </a:extLst>
          </p:cNvPr>
          <p:cNvSpPr txBox="1"/>
          <p:nvPr/>
        </p:nvSpPr>
        <p:spPr>
          <a:xfrm>
            <a:off x="10062715" y="9101887"/>
            <a:ext cx="53380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…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412EDE27-EBB7-5C10-676A-89DA1A881164}"/>
              </a:ext>
            </a:extLst>
          </p:cNvPr>
          <p:cNvSpPr/>
          <p:nvPr/>
        </p:nvSpPr>
        <p:spPr>
          <a:xfrm>
            <a:off x="19332160" y="4993833"/>
            <a:ext cx="1018183" cy="3557774"/>
          </a:xfrm>
          <a:prstGeom prst="leftBrace">
            <a:avLst/>
          </a:prstGeom>
          <a:noFill/>
          <a:ln w="38100" cap="flat">
            <a:solidFill>
              <a:schemeClr val="accent4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E2DEEB-962C-1395-CB51-4A6E4C4DD1A9}"/>
              </a:ext>
            </a:extLst>
          </p:cNvPr>
          <p:cNvSpPr txBox="1"/>
          <p:nvPr/>
        </p:nvSpPr>
        <p:spPr>
          <a:xfrm>
            <a:off x="12427046" y="2747239"/>
            <a:ext cx="250549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by Example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D193D8-2E93-6674-7747-FC926F351874}"/>
              </a:ext>
            </a:extLst>
          </p:cNvPr>
          <p:cNvSpPr txBox="1"/>
          <p:nvPr/>
        </p:nvSpPr>
        <p:spPr>
          <a:xfrm>
            <a:off x="1786357" y="9598052"/>
            <a:ext cx="2145633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8875232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19F8-293B-9A12-F76B-080ECDFAF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more Complex Applications?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3381EC-3282-F9B6-0539-2F937EBC6BBB}"/>
              </a:ext>
            </a:extLst>
          </p:cNvPr>
          <p:cNvCxnSpPr>
            <a:cxnSpLocks/>
          </p:cNvCxnSpPr>
          <p:nvPr/>
        </p:nvCxnSpPr>
        <p:spPr>
          <a:xfrm>
            <a:off x="911825" y="7606394"/>
            <a:ext cx="7985718" cy="0"/>
          </a:xfrm>
          <a:prstGeom prst="line">
            <a:avLst/>
          </a:prstGeom>
          <a:noFill/>
          <a:ln w="19050" cap="flat">
            <a:solidFill>
              <a:schemeClr val="accent4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9EB2102A-F733-81DB-B900-380AF28531C1}"/>
              </a:ext>
            </a:extLst>
          </p:cNvPr>
          <p:cNvCxnSpPr>
            <a:cxnSpLocks/>
            <a:stCxn id="13" idx="3"/>
            <a:endCxn id="8" idx="0"/>
          </p:cNvCxnSpPr>
          <p:nvPr/>
        </p:nvCxnSpPr>
        <p:spPr>
          <a:xfrm>
            <a:off x="3665000" y="5873396"/>
            <a:ext cx="6056153" cy="520500"/>
          </a:xfrm>
          <a:prstGeom prst="bentConnector2">
            <a:avLst/>
          </a:prstGeom>
          <a:noFill/>
          <a:ln w="19050" cap="flat">
            <a:solidFill>
              <a:schemeClr val="accent2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6DD51162-1AD7-612D-E646-816559D8BBF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309584" y="8625923"/>
            <a:ext cx="6411569" cy="743270"/>
          </a:xfrm>
          <a:prstGeom prst="bentConnector2">
            <a:avLst/>
          </a:prstGeom>
          <a:noFill/>
          <a:ln w="19050" cap="flat">
            <a:solidFill>
              <a:schemeClr val="accent2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522AD66-C9B0-4211-4C71-5E6BD4B67C76}"/>
              </a:ext>
            </a:extLst>
          </p:cNvPr>
          <p:cNvSpPr/>
          <p:nvPr/>
        </p:nvSpPr>
        <p:spPr>
          <a:xfrm>
            <a:off x="4958948" y="4556702"/>
            <a:ext cx="3224463" cy="6086837"/>
          </a:xfrm>
          <a:prstGeom prst="rect">
            <a:avLst/>
          </a:prstGeom>
          <a:solidFill>
            <a:srgbClr val="D9D9D9">
              <a:alpha val="34510"/>
            </a:srgbClr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Retrieval</a:t>
            </a:r>
            <a:b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System</a:t>
            </a:r>
          </a:p>
        </p:txBody>
      </p:sp>
      <p:pic>
        <p:nvPicPr>
          <p:cNvPr id="8" name="Graphic 7" descr="Database outline">
            <a:extLst>
              <a:ext uri="{FF2B5EF4-FFF2-40B4-BE49-F238E27FC236}">
                <a16:creationId xmlns:a16="http://schemas.microsoft.com/office/drawing/2014/main" id="{245E3F0F-3F7E-C498-76E3-152E8EAAD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5139" y="6393896"/>
            <a:ext cx="2232027" cy="2232027"/>
          </a:xfrm>
          <a:prstGeom prst="rect">
            <a:avLst/>
          </a:prstGeom>
        </p:spPr>
      </p:pic>
      <p:pic>
        <p:nvPicPr>
          <p:cNvPr id="10" name="Picture 9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F9E6DE6A-5639-A28F-0818-DB0906B440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421" y="5304710"/>
            <a:ext cx="727243" cy="545432"/>
          </a:xfrm>
          <a:prstGeom prst="rect">
            <a:avLst/>
          </a:prstGeom>
        </p:spPr>
      </p:pic>
      <p:pic>
        <p:nvPicPr>
          <p:cNvPr id="11" name="Picture 10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63B87577-FBAE-CDDE-EF44-8A33D873D06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971" y="4840868"/>
            <a:ext cx="663073" cy="497305"/>
          </a:xfrm>
          <a:prstGeom prst="rect">
            <a:avLst/>
          </a:prstGeom>
        </p:spPr>
      </p:pic>
      <p:pic>
        <p:nvPicPr>
          <p:cNvPr id="12" name="Picture 11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7B16EB27-6DA4-9B66-F211-60BBDCF43D3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8705" y="4339674"/>
            <a:ext cx="671763" cy="895684"/>
          </a:xfrm>
          <a:prstGeom prst="rect">
            <a:avLst/>
          </a:prstGeom>
        </p:spPr>
      </p:pic>
      <p:pic>
        <p:nvPicPr>
          <p:cNvPr id="13" name="Picture 12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A25B1FF7-B34D-49D9-BE59-B1207825256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3237" y="5425554"/>
            <a:ext cx="671763" cy="895684"/>
          </a:xfrm>
          <a:prstGeom prst="rect">
            <a:avLst/>
          </a:prstGeom>
        </p:spPr>
      </p:pic>
      <p:pic>
        <p:nvPicPr>
          <p:cNvPr id="14" name="Picture 13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B07DE1B2-E2DA-DEAC-8231-F86446FFA13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5505" y="4018162"/>
            <a:ext cx="656039" cy="8747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D3B407-97E2-E118-BC6E-08A19833FD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4087" y="5032703"/>
            <a:ext cx="840929" cy="630697"/>
          </a:xfrm>
          <a:prstGeom prst="rect">
            <a:avLst/>
          </a:prstGeom>
        </p:spPr>
      </p:pic>
      <p:pic>
        <p:nvPicPr>
          <p:cNvPr id="16" name="Picture 15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A5BA28D9-8974-8771-BB60-DEB64EC687C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710" y="4044809"/>
            <a:ext cx="656039" cy="874718"/>
          </a:xfrm>
          <a:prstGeom prst="rect">
            <a:avLst/>
          </a:prstGeom>
        </p:spPr>
      </p:pic>
      <p:pic>
        <p:nvPicPr>
          <p:cNvPr id="17" name="Picture 16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95BAC881-0C28-05A0-139F-326CD5663CAB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5506" y="5790829"/>
            <a:ext cx="656039" cy="874718"/>
          </a:xfrm>
          <a:prstGeom prst="rect">
            <a:avLst/>
          </a:prstGeom>
        </p:spPr>
      </p:pic>
      <p:pic>
        <p:nvPicPr>
          <p:cNvPr id="18" name="Picture 17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7AC28D72-4730-D087-01D3-55D6F423DC58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873" y="5593031"/>
            <a:ext cx="707858" cy="9438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F9BDC9-60F5-BA27-711B-EEAC88753A64}"/>
              </a:ext>
            </a:extLst>
          </p:cNvPr>
          <p:cNvSpPr txBox="1"/>
          <p:nvPr/>
        </p:nvSpPr>
        <p:spPr>
          <a:xfrm>
            <a:off x="5233880" y="4676653"/>
            <a:ext cx="2677015" cy="11028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Decoding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b="1" dirty="0">
                <a:solidFill>
                  <a:schemeClr val="accent2"/>
                </a:solidFill>
              </a:rPr>
              <a:t>Segmenting</a:t>
            </a:r>
            <a:endParaRPr kumimoji="0" lang="en-GB" sz="20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sym typeface="FoundrySterling-Book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Feature transformation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C2D135-AC4D-C8B9-A76F-5E896634DDA4}"/>
              </a:ext>
            </a:extLst>
          </p:cNvPr>
          <p:cNvSpPr txBox="1"/>
          <p:nvPr/>
        </p:nvSpPr>
        <p:spPr>
          <a:xfrm>
            <a:off x="911825" y="7022481"/>
            <a:ext cx="1011495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offline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4E6DCA-487F-B2B2-69C3-6571C8FF3765}"/>
              </a:ext>
            </a:extLst>
          </p:cNvPr>
          <p:cNvSpPr txBox="1"/>
          <p:nvPr/>
        </p:nvSpPr>
        <p:spPr>
          <a:xfrm>
            <a:off x="911825" y="7624184"/>
            <a:ext cx="981038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online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D414A4-50F0-3EF7-AC33-F44230045F80}"/>
              </a:ext>
            </a:extLst>
          </p:cNvPr>
          <p:cNvSpPr txBox="1"/>
          <p:nvPr/>
        </p:nvSpPr>
        <p:spPr>
          <a:xfrm>
            <a:off x="5342870" y="9473175"/>
            <a:ext cx="2410916" cy="11028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Query Interpretation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b="1" dirty="0">
                <a:solidFill>
                  <a:schemeClr val="accent2"/>
                </a:solidFill>
              </a:rPr>
              <a:t>Score Fusion</a:t>
            </a:r>
            <a:br>
              <a:rPr lang="en-GB" sz="2000" b="1" dirty="0">
                <a:solidFill>
                  <a:schemeClr val="accent2"/>
                </a:solidFill>
              </a:rPr>
            </a:br>
            <a:r>
              <a:rPr lang="en-GB" sz="2000" b="1" dirty="0">
                <a:solidFill>
                  <a:schemeClr val="accent2"/>
                </a:solidFill>
              </a:rPr>
              <a:t>Orchestration</a:t>
            </a:r>
            <a:endParaRPr kumimoji="0" lang="en-GB" sz="20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sym typeface="FoundrySterling-Book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AF78B23-66FF-1840-097E-81F15D207FD1}"/>
              </a:ext>
            </a:extLst>
          </p:cNvPr>
          <p:cNvSpPr/>
          <p:nvPr/>
        </p:nvSpPr>
        <p:spPr>
          <a:xfrm>
            <a:off x="12978495" y="6559806"/>
            <a:ext cx="1859797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2ECC11-98BC-D8C0-F345-B0A30AEA7CA4}"/>
              </a:ext>
            </a:extLst>
          </p:cNvPr>
          <p:cNvSpPr/>
          <p:nvPr/>
        </p:nvSpPr>
        <p:spPr>
          <a:xfrm>
            <a:off x="16341627" y="4446312"/>
            <a:ext cx="3022520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Visualization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7A07B9F-D64A-DC01-541F-4F088607F213}"/>
              </a:ext>
            </a:extLst>
          </p:cNvPr>
          <p:cNvSpPr/>
          <p:nvPr/>
        </p:nvSpPr>
        <p:spPr>
          <a:xfrm>
            <a:off x="16341627" y="8727579"/>
            <a:ext cx="3022520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Models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A4E1085D-4A4D-DA06-1502-5EAA82D9E351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 rot="5400000">
            <a:off x="14947111" y="7016131"/>
            <a:ext cx="3674308" cy="12700"/>
          </a:xfrm>
          <a:prstGeom prst="curvedConnector3">
            <a:avLst>
              <a:gd name="adj1" fmla="val 50000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9AE7090B-6FAC-868F-1765-0F05049D13F2}"/>
              </a:ext>
            </a:extLst>
          </p:cNvPr>
          <p:cNvCxnSpPr>
            <a:cxnSpLocks/>
            <a:stCxn id="28" idx="7"/>
            <a:endCxn id="27" idx="5"/>
          </p:cNvCxnSpPr>
          <p:nvPr/>
        </p:nvCxnSpPr>
        <p:spPr>
          <a:xfrm rot="5400000" flipH="1" flipV="1">
            <a:off x="17084355" y="7016131"/>
            <a:ext cx="3674308" cy="12700"/>
          </a:xfrm>
          <a:prstGeom prst="curvedConnector3">
            <a:avLst>
              <a:gd name="adj1" fmla="val 50000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35545C8C-8B87-63C4-904D-DC3208766383}"/>
              </a:ext>
            </a:extLst>
          </p:cNvPr>
          <p:cNvSpPr/>
          <p:nvPr/>
        </p:nvSpPr>
        <p:spPr>
          <a:xfrm>
            <a:off x="21157568" y="6708259"/>
            <a:ext cx="2711192" cy="858371"/>
          </a:xfrm>
          <a:prstGeom prst="ellipse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Knowledge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0530A3F-26B1-21F3-DA54-3721E1CDBB03}"/>
              </a:ext>
            </a:extLst>
          </p:cNvPr>
          <p:cNvCxnSpPr>
            <a:cxnSpLocks/>
            <a:stCxn id="26" idx="0"/>
            <a:endCxn id="27" idx="2"/>
          </p:cNvCxnSpPr>
          <p:nvPr/>
        </p:nvCxnSpPr>
        <p:spPr>
          <a:xfrm flipV="1">
            <a:off x="13908394" y="4875498"/>
            <a:ext cx="2433233" cy="1684308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012A540-6A73-3FAB-8BB0-BED02067A8F4}"/>
              </a:ext>
            </a:extLst>
          </p:cNvPr>
          <p:cNvCxnSpPr>
            <a:cxnSpLocks/>
            <a:stCxn id="27" idx="6"/>
            <a:endCxn id="45" idx="0"/>
          </p:cNvCxnSpPr>
          <p:nvPr/>
        </p:nvCxnSpPr>
        <p:spPr>
          <a:xfrm>
            <a:off x="19364147" y="4875498"/>
            <a:ext cx="3149017" cy="1832761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76B4BD8-808D-FD61-0032-C3B3C55CC3A3}"/>
              </a:ext>
            </a:extLst>
          </p:cNvPr>
          <p:cNvCxnSpPr>
            <a:cxnSpLocks/>
            <a:stCxn id="26" idx="4"/>
            <a:endCxn id="28" idx="2"/>
          </p:cNvCxnSpPr>
          <p:nvPr/>
        </p:nvCxnSpPr>
        <p:spPr>
          <a:xfrm>
            <a:off x="13908394" y="7418177"/>
            <a:ext cx="2433233" cy="1738588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395CA4C-19AD-0933-3EA1-ABB405F4AE3B}"/>
              </a:ext>
            </a:extLst>
          </p:cNvPr>
          <p:cNvCxnSpPr>
            <a:cxnSpLocks/>
            <a:stCxn id="28" idx="6"/>
            <a:endCxn id="45" idx="4"/>
          </p:cNvCxnSpPr>
          <p:nvPr/>
        </p:nvCxnSpPr>
        <p:spPr>
          <a:xfrm flipV="1">
            <a:off x="19364147" y="7566630"/>
            <a:ext cx="3149017" cy="1590135"/>
          </a:xfrm>
          <a:prstGeom prst="straightConnector1">
            <a:avLst/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484882AC-01AC-F769-315D-320084F97DE5}"/>
              </a:ext>
            </a:extLst>
          </p:cNvPr>
          <p:cNvCxnSpPr>
            <a:cxnSpLocks/>
            <a:stCxn id="45" idx="4"/>
            <a:endCxn id="26" idx="4"/>
          </p:cNvCxnSpPr>
          <p:nvPr/>
        </p:nvCxnSpPr>
        <p:spPr>
          <a:xfrm rot="5400000" flipH="1">
            <a:off x="18136552" y="3190019"/>
            <a:ext cx="148453" cy="8604770"/>
          </a:xfrm>
          <a:prstGeom prst="bentConnector3">
            <a:avLst>
              <a:gd name="adj1" fmla="val -2054048"/>
            </a:avLst>
          </a:prstGeom>
          <a:noFill/>
          <a:ln w="1905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E6AE9CC8-8DD8-5FB9-406D-120C660B7DB3}"/>
              </a:ext>
            </a:extLst>
          </p:cNvPr>
          <p:cNvCxnSpPr>
            <a:cxnSpLocks/>
            <a:stCxn id="26" idx="1"/>
            <a:endCxn id="26" idx="3"/>
          </p:cNvCxnSpPr>
          <p:nvPr/>
        </p:nvCxnSpPr>
        <p:spPr>
          <a:xfrm rot="16200000" flipH="1">
            <a:off x="12947376" y="6988991"/>
            <a:ext cx="606959" cy="12700"/>
          </a:xfrm>
          <a:prstGeom prst="curvedConnector5">
            <a:avLst>
              <a:gd name="adj1" fmla="val -37663"/>
              <a:gd name="adj2" fmla="val -4841866"/>
              <a:gd name="adj3" fmla="val 137663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B8201D02-EE5E-67BF-7DD1-9528DA449054}"/>
              </a:ext>
            </a:extLst>
          </p:cNvPr>
          <p:cNvCxnSpPr>
            <a:cxnSpLocks/>
            <a:stCxn id="27" idx="7"/>
            <a:endCxn id="27" idx="1"/>
          </p:cNvCxnSpPr>
          <p:nvPr/>
        </p:nvCxnSpPr>
        <p:spPr>
          <a:xfrm rot="16200000" flipV="1">
            <a:off x="17852887" y="3503396"/>
            <a:ext cx="12700" cy="2137244"/>
          </a:xfrm>
          <a:prstGeom prst="curvedConnector3">
            <a:avLst>
              <a:gd name="adj1" fmla="val 4376252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CFFCD173-ADDF-2437-A5F8-AD5589F06E23}"/>
              </a:ext>
            </a:extLst>
          </p:cNvPr>
          <p:cNvCxnSpPr>
            <a:cxnSpLocks/>
            <a:stCxn id="28" idx="3"/>
            <a:endCxn id="28" idx="5"/>
          </p:cNvCxnSpPr>
          <p:nvPr/>
        </p:nvCxnSpPr>
        <p:spPr>
          <a:xfrm rot="16200000" flipH="1">
            <a:off x="17852887" y="8391622"/>
            <a:ext cx="12700" cy="2137244"/>
          </a:xfrm>
          <a:prstGeom prst="curvedConnector3">
            <a:avLst>
              <a:gd name="adj1" fmla="val 4254213"/>
            </a:avLst>
          </a:prstGeom>
          <a:noFill/>
          <a:ln w="1905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D54E45B-2D45-CA76-F8DA-45D998C8F543}"/>
              </a:ext>
            </a:extLst>
          </p:cNvPr>
          <p:cNvSpPr txBox="1"/>
          <p:nvPr/>
        </p:nvSpPr>
        <p:spPr>
          <a:xfrm flipH="1">
            <a:off x="14049415" y="5188784"/>
            <a:ext cx="1127239" cy="487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Mapping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0D3B179-91BE-B150-15DE-E7597665A182}"/>
              </a:ext>
            </a:extLst>
          </p:cNvPr>
          <p:cNvSpPr txBox="1"/>
          <p:nvPr/>
        </p:nvSpPr>
        <p:spPr>
          <a:xfrm flipH="1">
            <a:off x="14007833" y="8330034"/>
            <a:ext cx="1127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</a:t>
            </a:r>
            <a:r>
              <a:rPr lang="en-GB" sz="2000" b="1" dirty="0"/>
              <a:t>a Mining</a:t>
            </a:r>
            <a:endParaRPr kumimoji="0" lang="en-GB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E12D78B-C6A1-C292-AF09-EFFDE1425680}"/>
              </a:ext>
            </a:extLst>
          </p:cNvPr>
          <p:cNvSpPr txBox="1"/>
          <p:nvPr/>
        </p:nvSpPr>
        <p:spPr>
          <a:xfrm flipH="1">
            <a:off x="15517390" y="6606703"/>
            <a:ext cx="1127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Model</a:t>
            </a:r>
            <a:b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Building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B1E3BD-BD79-49E9-3491-3D7BFA8B0361}"/>
              </a:ext>
            </a:extLst>
          </p:cNvPr>
          <p:cNvSpPr txBox="1"/>
          <p:nvPr/>
        </p:nvSpPr>
        <p:spPr>
          <a:xfrm flipH="1">
            <a:off x="18927859" y="6682929"/>
            <a:ext cx="1573506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Model</a:t>
            </a:r>
            <a:b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Visualization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6D208E-9303-E4E0-5F99-1C5CCACBEACE}"/>
              </a:ext>
            </a:extLst>
          </p:cNvPr>
          <p:cNvSpPr txBox="1"/>
          <p:nvPr/>
        </p:nvSpPr>
        <p:spPr>
          <a:xfrm flipH="1">
            <a:off x="17254219" y="3528941"/>
            <a:ext cx="1430572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Interaction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63536AF-4EE1-80FF-B01A-77EB13B02187}"/>
              </a:ext>
            </a:extLst>
          </p:cNvPr>
          <p:cNvSpPr txBox="1"/>
          <p:nvPr/>
        </p:nvSpPr>
        <p:spPr>
          <a:xfrm flipH="1">
            <a:off x="12065829" y="7637039"/>
            <a:ext cx="1942004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Transformation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8F872C7-1C5F-8383-6A06-C8811ED2E4B6}"/>
              </a:ext>
            </a:extLst>
          </p:cNvPr>
          <p:cNvSpPr txBox="1"/>
          <p:nvPr/>
        </p:nvSpPr>
        <p:spPr>
          <a:xfrm flipH="1">
            <a:off x="17230335" y="10048971"/>
            <a:ext cx="1400296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Refinement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8A5A2C2C-3C7A-D670-4E60-156FBD60646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726" y="8796223"/>
            <a:ext cx="2508858" cy="123476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87FB7071-0307-FE71-E494-C7ECAA957AA9}"/>
              </a:ext>
            </a:extLst>
          </p:cNvPr>
          <p:cNvSpPr txBox="1"/>
          <p:nvPr/>
        </p:nvSpPr>
        <p:spPr>
          <a:xfrm>
            <a:off x="1113083" y="10262845"/>
            <a:ext cx="1802007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 Interface</a:t>
            </a:r>
            <a:endParaRPr kumimoji="0" lang="en-GB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2CBF9D9-0915-49FB-96C9-E881C6A869E7}"/>
              </a:ext>
            </a:extLst>
          </p:cNvPr>
          <p:cNvSpPr txBox="1"/>
          <p:nvPr/>
        </p:nvSpPr>
        <p:spPr>
          <a:xfrm>
            <a:off x="12911973" y="11997179"/>
            <a:ext cx="10037020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400" dirty="0" err="1">
                <a:solidFill>
                  <a:schemeClr val="accent4"/>
                </a:solidFill>
                <a:effectLst/>
              </a:rPr>
              <a:t>Seebacher</a:t>
            </a:r>
            <a:r>
              <a:rPr lang="en-GB" sz="2400" dirty="0">
                <a:solidFill>
                  <a:schemeClr val="accent4"/>
                </a:solidFill>
                <a:effectLst/>
              </a:rPr>
              <a:t> et al. (2017). Visual Analytics and Similarity Search: Concepts and Challenges for Retrieval Considering Users, Tasks, and Data 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20BDA1D-C13A-EBB2-180D-72AE93BBE96D}"/>
              </a:ext>
            </a:extLst>
          </p:cNvPr>
          <p:cNvCxnSpPr/>
          <p:nvPr/>
        </p:nvCxnSpPr>
        <p:spPr>
          <a:xfrm>
            <a:off x="11313763" y="3093263"/>
            <a:ext cx="0" cy="861705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9388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45" grpId="0" animBg="1"/>
      <p:bldP spid="68" grpId="0"/>
      <p:bldP spid="69" grpId="0"/>
      <p:bldP spid="70" grpId="0"/>
      <p:bldP spid="71" grpId="0"/>
      <p:bldP spid="77" grpId="0"/>
      <p:bldP spid="78" grpId="0"/>
      <p:bldP spid="79" grpId="0"/>
      <p:bldP spid="8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FE20-EC96-E821-30F5-22F3B955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Working with Multimedia Data Collections (Actual Case)</a:t>
            </a:r>
          </a:p>
        </p:txBody>
      </p:sp>
      <p:pic>
        <p:nvPicPr>
          <p:cNvPr id="4" name="Graphic 3" descr="Database outline">
            <a:extLst>
              <a:ext uri="{FF2B5EF4-FFF2-40B4-BE49-F238E27FC236}">
                <a16:creationId xmlns:a16="http://schemas.microsoft.com/office/drawing/2014/main" id="{B73F404A-5F08-A7D6-F6F1-9B52E3F5F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5035" y="5138435"/>
            <a:ext cx="3757864" cy="3757864"/>
          </a:xfrm>
          <a:prstGeom prst="rect">
            <a:avLst/>
          </a:prstGeom>
        </p:spPr>
      </p:pic>
      <p:pic>
        <p:nvPicPr>
          <p:cNvPr id="5" name="Graphic 4" descr="Thought outline">
            <a:extLst>
              <a:ext uri="{FF2B5EF4-FFF2-40B4-BE49-F238E27FC236}">
                <a16:creationId xmlns:a16="http://schemas.microsoft.com/office/drawing/2014/main" id="{CF0629CB-DAF3-A67D-C349-BE1D76372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8411" y="3942345"/>
            <a:ext cx="5229727" cy="5229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C0FB3C-F68F-68A2-4329-A8CFDBB46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821" y="4808185"/>
            <a:ext cx="1481803" cy="111135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DDC24F-C83A-7D8F-C92A-7A1A6DC6CD8E}"/>
              </a:ext>
            </a:extLst>
          </p:cNvPr>
          <p:cNvCxnSpPr>
            <a:cxnSpLocks/>
          </p:cNvCxnSpPr>
          <p:nvPr/>
        </p:nvCxnSpPr>
        <p:spPr>
          <a:xfrm>
            <a:off x="7128138" y="6557209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152A17-DA68-CEF1-FE5A-A09684364A83}"/>
              </a:ext>
            </a:extLst>
          </p:cNvPr>
          <p:cNvCxnSpPr>
            <a:cxnSpLocks/>
          </p:cNvCxnSpPr>
          <p:nvPr/>
        </p:nvCxnSpPr>
        <p:spPr>
          <a:xfrm flipH="1">
            <a:off x="7128138" y="7455566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9128BDA-80AC-42B6-B712-2A5E0A5F6551}"/>
              </a:ext>
            </a:extLst>
          </p:cNvPr>
          <p:cNvSpPr txBox="1"/>
          <p:nvPr/>
        </p:nvSpPr>
        <p:spPr>
          <a:xfrm>
            <a:off x="3733784" y="7476481"/>
            <a:ext cx="3133654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“I’m looking for an image of my favourite rabbit.”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81B144-6170-10B3-93F1-F73268CD4E92}"/>
              </a:ext>
            </a:extLst>
          </p:cNvPr>
          <p:cNvSpPr/>
          <p:nvPr/>
        </p:nvSpPr>
        <p:spPr>
          <a:xfrm>
            <a:off x="12577008" y="6129452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5B1AA15-39E2-883E-67E3-F018FAFAA4FB}"/>
              </a:ext>
            </a:extLst>
          </p:cNvPr>
          <p:cNvSpPr/>
          <p:nvPr/>
        </p:nvSpPr>
        <p:spPr>
          <a:xfrm>
            <a:off x="8795076" y="7017367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</a:t>
            </a: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A85C10F8-A282-CB3F-D256-5348A416A267}"/>
              </a:ext>
            </a:extLst>
          </p:cNvPr>
          <p:cNvSpPr/>
          <p:nvPr/>
        </p:nvSpPr>
        <p:spPr>
          <a:xfrm flipV="1">
            <a:off x="8620049" y="8365959"/>
            <a:ext cx="3737816" cy="2205789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29EFD133-AFA2-9736-C7CB-181BACB9182B}"/>
              </a:ext>
            </a:extLst>
          </p:cNvPr>
          <p:cNvSpPr/>
          <p:nvPr/>
        </p:nvSpPr>
        <p:spPr>
          <a:xfrm>
            <a:off x="12441647" y="3322332"/>
            <a:ext cx="3834063" cy="2232027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75780E-B933-9D07-1823-6ED33A991EC5}"/>
              </a:ext>
            </a:extLst>
          </p:cNvPr>
          <p:cNvSpPr txBox="1"/>
          <p:nvPr/>
        </p:nvSpPr>
        <p:spPr>
          <a:xfrm>
            <a:off x="16828882" y="9438793"/>
            <a:ext cx="2145633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pic>
        <p:nvPicPr>
          <p:cNvPr id="15" name="Picture 14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E3248E0E-009E-507A-872D-03AC2C32CF0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4288" y="5976636"/>
            <a:ext cx="727243" cy="545432"/>
          </a:xfrm>
          <a:prstGeom prst="rect">
            <a:avLst/>
          </a:prstGeom>
        </p:spPr>
      </p:pic>
      <p:pic>
        <p:nvPicPr>
          <p:cNvPr id="16" name="Picture 15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24A8D9A1-810F-37A6-F99A-E0C5A3D55F3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9424" y="5370957"/>
            <a:ext cx="663073" cy="497305"/>
          </a:xfrm>
          <a:prstGeom prst="rect">
            <a:avLst/>
          </a:prstGeom>
        </p:spPr>
      </p:pic>
      <p:pic>
        <p:nvPicPr>
          <p:cNvPr id="17" name="Picture 16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0101A735-F228-BA7E-FEC7-4104232643F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8834" y="5240761"/>
            <a:ext cx="671763" cy="895684"/>
          </a:xfrm>
          <a:prstGeom prst="rect">
            <a:avLst/>
          </a:prstGeom>
        </p:spPr>
      </p:pic>
      <p:pic>
        <p:nvPicPr>
          <p:cNvPr id="18" name="Picture 17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2D63AB26-9648-B525-C78F-0AEDA319555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48104" y="6097480"/>
            <a:ext cx="671763" cy="895684"/>
          </a:xfrm>
          <a:prstGeom prst="rect">
            <a:avLst/>
          </a:prstGeom>
        </p:spPr>
      </p:pic>
      <p:pic>
        <p:nvPicPr>
          <p:cNvPr id="19" name="Picture 18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A7374099-8FF6-36F4-A0E5-6FC4E776BF10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1287" y="7149674"/>
            <a:ext cx="656039" cy="8747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58AFF7-1A57-E1FA-B45B-F4EEA957D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3518" y="5755089"/>
            <a:ext cx="840929" cy="630697"/>
          </a:xfrm>
          <a:prstGeom prst="rect">
            <a:avLst/>
          </a:prstGeom>
        </p:spPr>
      </p:pic>
      <p:pic>
        <p:nvPicPr>
          <p:cNvPr id="21" name="Picture 20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B905D5CA-5F82-CEE3-4EF6-3AA746B92BD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7982" y="7170678"/>
            <a:ext cx="656039" cy="8747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4453102-A31A-C0BB-3810-A221F6613298}"/>
              </a:ext>
            </a:extLst>
          </p:cNvPr>
          <p:cNvSpPr txBox="1"/>
          <p:nvPr/>
        </p:nvSpPr>
        <p:spPr>
          <a:xfrm>
            <a:off x="20216914" y="9616807"/>
            <a:ext cx="313365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Collection</a:t>
            </a:r>
          </a:p>
        </p:txBody>
      </p:sp>
      <p:pic>
        <p:nvPicPr>
          <p:cNvPr id="23" name="Picture 22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D62B248D-7BD2-56DD-9614-5393B955E4C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0373" y="6462755"/>
            <a:ext cx="656039" cy="874718"/>
          </a:xfrm>
          <a:prstGeom prst="rect">
            <a:avLst/>
          </a:prstGeom>
        </p:spPr>
      </p:pic>
      <p:pic>
        <p:nvPicPr>
          <p:cNvPr id="24" name="Picture 23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53815AB1-B7DA-DE46-F318-5E487DD55685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740" y="6264957"/>
            <a:ext cx="707858" cy="94381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14999F0-A0F9-7287-E33C-51FD449A069B}"/>
              </a:ext>
            </a:extLst>
          </p:cNvPr>
          <p:cNvSpPr txBox="1"/>
          <p:nvPr/>
        </p:nvSpPr>
        <p:spPr>
          <a:xfrm>
            <a:off x="10202370" y="9111696"/>
            <a:ext cx="53380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…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84CE13-6DA2-54E4-7317-74BD081E7661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7251" y="3616745"/>
            <a:ext cx="2102854" cy="15771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2A7CF78-B0ED-686F-9A8C-5AE16CF45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1689" y="9030353"/>
            <a:ext cx="1481803" cy="111135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0F2F634-B1CF-791C-6341-6D367254B8AB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6058" y="9046108"/>
            <a:ext cx="1481803" cy="1111352"/>
          </a:xfrm>
          <a:prstGeom prst="rect">
            <a:avLst/>
          </a:prstGeom>
        </p:spPr>
      </p:pic>
      <p:pic>
        <p:nvPicPr>
          <p:cNvPr id="33" name="Graphic 32" descr="Badge Tick1 with solid fill">
            <a:extLst>
              <a:ext uri="{FF2B5EF4-FFF2-40B4-BE49-F238E27FC236}">
                <a16:creationId xmlns:a16="http://schemas.microsoft.com/office/drawing/2014/main" id="{52ED5E86-6A55-8B48-AA66-33838C58F1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788929" y="7908759"/>
            <a:ext cx="914400" cy="914400"/>
          </a:xfrm>
          <a:prstGeom prst="rect">
            <a:avLst/>
          </a:prstGeom>
        </p:spPr>
      </p:pic>
      <p:pic>
        <p:nvPicPr>
          <p:cNvPr id="35" name="Picture 34" descr="A picture containing floor, indoor, cat, mammal&#10;&#10;Description automatically generated">
            <a:extLst>
              <a:ext uri="{FF2B5EF4-FFF2-40B4-BE49-F238E27FC236}">
                <a16:creationId xmlns:a16="http://schemas.microsoft.com/office/drawing/2014/main" id="{6981FF17-41A8-DB9E-0B0B-010AA58B12B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70230" y="10203264"/>
            <a:ext cx="1119591" cy="1119591"/>
          </a:xfrm>
          <a:prstGeom prst="rect">
            <a:avLst/>
          </a:prstGeom>
        </p:spPr>
      </p:pic>
      <p:pic>
        <p:nvPicPr>
          <p:cNvPr id="39" name="Picture 38" descr="A picture containing grass, mammal, outdoor&#10;&#10;Description automatically generated">
            <a:extLst>
              <a:ext uri="{FF2B5EF4-FFF2-40B4-BE49-F238E27FC236}">
                <a16:creationId xmlns:a16="http://schemas.microsoft.com/office/drawing/2014/main" id="{5E4A5ECF-A468-1EBD-8EB8-76F3B948D6CF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2575317" y="3135675"/>
            <a:ext cx="1205381" cy="90403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3CE1865-BDBB-071D-BA5D-2DBF7783D3F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252932" y="2885949"/>
            <a:ext cx="820786" cy="1091646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3440D8-FAAB-676A-B7F8-B688459EDB5B}"/>
              </a:ext>
            </a:extLst>
          </p:cNvPr>
          <p:cNvCxnSpPr>
            <a:cxnSpLocks/>
          </p:cNvCxnSpPr>
          <p:nvPr/>
        </p:nvCxnSpPr>
        <p:spPr>
          <a:xfrm flipH="1" flipV="1">
            <a:off x="21733982" y="8098798"/>
            <a:ext cx="1896043" cy="1958327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7D8190-21BC-21FF-9F0B-75689B2C410F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20663325" y="3977595"/>
            <a:ext cx="561523" cy="1140381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7120562-5470-4084-7BF2-A808133D6305}"/>
              </a:ext>
            </a:extLst>
          </p:cNvPr>
          <p:cNvCxnSpPr>
            <a:cxnSpLocks/>
            <a:stCxn id="39" idx="3"/>
          </p:cNvCxnSpPr>
          <p:nvPr/>
        </p:nvCxnSpPr>
        <p:spPr>
          <a:xfrm flipH="1">
            <a:off x="22877119" y="4190384"/>
            <a:ext cx="300889" cy="1351713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 Brace 2">
            <a:extLst>
              <a:ext uri="{FF2B5EF4-FFF2-40B4-BE49-F238E27FC236}">
                <a16:creationId xmlns:a16="http://schemas.microsoft.com/office/drawing/2014/main" id="{BC157750-5E89-4B73-3336-EAD48D7EAA4A}"/>
              </a:ext>
            </a:extLst>
          </p:cNvPr>
          <p:cNvSpPr/>
          <p:nvPr/>
        </p:nvSpPr>
        <p:spPr>
          <a:xfrm>
            <a:off x="19332160" y="4993833"/>
            <a:ext cx="1018183" cy="3557774"/>
          </a:xfrm>
          <a:prstGeom prst="leftBrace">
            <a:avLst/>
          </a:prstGeom>
          <a:noFill/>
          <a:ln w="38100" cap="flat">
            <a:solidFill>
              <a:schemeClr val="accent4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E6C4-ABE9-66B1-5D6A-4C8CBD662C84}"/>
              </a:ext>
            </a:extLst>
          </p:cNvPr>
          <p:cNvSpPr txBox="1"/>
          <p:nvPr/>
        </p:nvSpPr>
        <p:spPr>
          <a:xfrm>
            <a:off x="12427046" y="2747239"/>
            <a:ext cx="250549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by Example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4B4C25-222D-B4AC-6367-E132F5B975C5}"/>
              </a:ext>
            </a:extLst>
          </p:cNvPr>
          <p:cNvSpPr txBox="1"/>
          <p:nvPr/>
        </p:nvSpPr>
        <p:spPr>
          <a:xfrm>
            <a:off x="1786357" y="9598052"/>
            <a:ext cx="2145633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006214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7C41CE1-8195-E989-7AB6-7768C688D41D}"/>
              </a:ext>
            </a:extLst>
          </p:cNvPr>
          <p:cNvSpPr/>
          <p:nvPr/>
        </p:nvSpPr>
        <p:spPr>
          <a:xfrm>
            <a:off x="11577043" y="6108434"/>
            <a:ext cx="2045027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41C640B-0137-FF69-22E2-CF588666B4C0}"/>
              </a:ext>
            </a:extLst>
          </p:cNvPr>
          <p:cNvSpPr/>
          <p:nvPr/>
        </p:nvSpPr>
        <p:spPr>
          <a:xfrm>
            <a:off x="13068881" y="6187583"/>
            <a:ext cx="505326" cy="517064"/>
          </a:xfrm>
          <a:prstGeom prst="ellipse">
            <a:avLst/>
          </a:prstGeom>
          <a:solidFill>
            <a:srgbClr val="00B050"/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C9697-A0F1-7948-8F3F-333109C90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 in Multimedia Data Management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Assumption 1 / Similarity Search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AEB39E3-E3EA-982A-51E0-F0B9A73E7F60}"/>
              </a:ext>
            </a:extLst>
          </p:cNvPr>
          <p:cNvCxnSpPr>
            <a:cxnSpLocks/>
          </p:cNvCxnSpPr>
          <p:nvPr/>
        </p:nvCxnSpPr>
        <p:spPr>
          <a:xfrm flipH="1">
            <a:off x="14437896" y="8189494"/>
            <a:ext cx="3850105" cy="240549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6F6D82-2F2F-FC22-961B-C036EB2F49FF}"/>
              </a:ext>
            </a:extLst>
          </p:cNvPr>
          <p:cNvCxnSpPr>
            <a:cxnSpLocks/>
          </p:cNvCxnSpPr>
          <p:nvPr/>
        </p:nvCxnSpPr>
        <p:spPr>
          <a:xfrm>
            <a:off x="18288001" y="8189494"/>
            <a:ext cx="3797812" cy="240549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E5120E-A959-4245-EC8A-5581389F2930}"/>
              </a:ext>
            </a:extLst>
          </p:cNvPr>
          <p:cNvCxnSpPr>
            <a:cxnSpLocks/>
          </p:cNvCxnSpPr>
          <p:nvPr/>
        </p:nvCxnSpPr>
        <p:spPr>
          <a:xfrm flipV="1">
            <a:off x="18288001" y="3721768"/>
            <a:ext cx="0" cy="4467726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C91F8BD1-C254-2EBE-6CC1-087AB37BBD81}"/>
              </a:ext>
            </a:extLst>
          </p:cNvPr>
          <p:cNvSpPr/>
          <p:nvPr/>
        </p:nvSpPr>
        <p:spPr>
          <a:xfrm>
            <a:off x="16026919" y="5406190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50599D9-9FDC-CC50-437B-9A394941221C}"/>
              </a:ext>
            </a:extLst>
          </p:cNvPr>
          <p:cNvSpPr/>
          <p:nvPr/>
        </p:nvSpPr>
        <p:spPr>
          <a:xfrm>
            <a:off x="15215880" y="8537411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5B82BAE-FC2A-FFC3-C2FA-04B74B9F1125}"/>
              </a:ext>
            </a:extLst>
          </p:cNvPr>
          <p:cNvSpPr/>
          <p:nvPr/>
        </p:nvSpPr>
        <p:spPr>
          <a:xfrm>
            <a:off x="19331593" y="486075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A8AEA71-B1EA-37DA-42ED-DA567FFC071F}"/>
              </a:ext>
            </a:extLst>
          </p:cNvPr>
          <p:cNvSpPr/>
          <p:nvPr/>
        </p:nvSpPr>
        <p:spPr>
          <a:xfrm>
            <a:off x="17592953" y="5526506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BFD7C58-74D7-8859-755C-584E1929459D}"/>
              </a:ext>
            </a:extLst>
          </p:cNvPr>
          <p:cNvSpPr/>
          <p:nvPr/>
        </p:nvSpPr>
        <p:spPr>
          <a:xfrm>
            <a:off x="20006433" y="750937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EEBC10-CE55-C8A6-C4DE-DDA46CA562FE}"/>
              </a:ext>
            </a:extLst>
          </p:cNvPr>
          <p:cNvSpPr/>
          <p:nvPr/>
        </p:nvSpPr>
        <p:spPr>
          <a:xfrm>
            <a:off x="16691783" y="9827463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505286E-0E6A-0F1C-2EF5-51B2AE3C5490}"/>
              </a:ext>
            </a:extLst>
          </p:cNvPr>
          <p:cNvSpPr/>
          <p:nvPr/>
        </p:nvSpPr>
        <p:spPr>
          <a:xfrm>
            <a:off x="19451909" y="9707147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96132E-2964-E154-2712-7504FDDDD280}"/>
              </a:ext>
            </a:extLst>
          </p:cNvPr>
          <p:cNvSpPr/>
          <p:nvPr/>
        </p:nvSpPr>
        <p:spPr>
          <a:xfrm>
            <a:off x="21649677" y="5555415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B6DA04-AA10-A687-FB49-36AFA7FC4098}"/>
              </a:ext>
            </a:extLst>
          </p:cNvPr>
          <p:cNvCxnSpPr>
            <a:cxnSpLocks/>
            <a:stCxn id="16" idx="4"/>
            <a:endCxn id="21" idx="1"/>
          </p:cNvCxnSpPr>
          <p:nvPr/>
        </p:nvCxnSpPr>
        <p:spPr>
          <a:xfrm>
            <a:off x="14068706" y="3498054"/>
            <a:ext cx="3541867" cy="2046072"/>
          </a:xfrm>
          <a:prstGeom prst="straightConnector1">
            <a:avLst/>
          </a:prstGeom>
          <a:noFill/>
          <a:ln w="19050" cap="flat">
            <a:solidFill>
              <a:schemeClr val="accent2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688ED9-F0E0-33E5-8E8C-6B8544A4E459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flipV="1">
            <a:off x="13574207" y="6138626"/>
            <a:ext cx="4966035" cy="307489"/>
          </a:xfrm>
          <a:prstGeom prst="straightConnector1">
            <a:avLst/>
          </a:prstGeom>
          <a:noFill/>
          <a:ln w="19050" cap="flat">
            <a:solidFill>
              <a:schemeClr val="accent2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1C3FCF3-A65A-919E-A123-33D9CC8158D4}"/>
              </a:ext>
            </a:extLst>
          </p:cNvPr>
          <p:cNvSpPr/>
          <p:nvPr/>
        </p:nvSpPr>
        <p:spPr>
          <a:xfrm>
            <a:off x="18540242" y="6078468"/>
            <a:ext cx="120316" cy="120316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3036B4-0C1C-2476-E2F4-2E3E89D963DA}"/>
              </a:ext>
            </a:extLst>
          </p:cNvPr>
          <p:cNvSpPr/>
          <p:nvPr/>
        </p:nvSpPr>
        <p:spPr>
          <a:xfrm>
            <a:off x="21179648" y="8597569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4E30F32-CC71-68CC-6732-C5B5112379CB}"/>
                  </a:ext>
                </a:extLst>
              </p:cNvPr>
              <p:cNvSpPr txBox="1"/>
              <p:nvPr/>
            </p:nvSpPr>
            <p:spPr>
              <a:xfrm>
                <a:off x="879668" y="2653045"/>
                <a:ext cx="10290307" cy="94347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4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Similarity</a:t>
                </a:r>
                <a:r>
                  <a:rPr kumimoji="0" lang="en-GB" sz="4000" b="1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 Search</a:t>
                </a:r>
                <a:r>
                  <a:rPr kumimoji="0" lang="en-GB" sz="4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sz="4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≡</m:t>
                    </m:r>
                  </m:oMath>
                </a14:m>
                <a:r>
                  <a:rPr kumimoji="0" lang="en-GB" sz="4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 NNS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Takes place in a real-valued vector space,</a:t>
                </a:r>
                <a:b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</a:br>
                <a: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i.e., </a:t>
                </a:r>
                <a14:m>
                  <m:oMath xmlns:m="http://schemas.openxmlformats.org/officeDocument/2006/math">
                    <m:r>
                      <a:rPr kumimoji="0" lang="de-CH" sz="4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𝔽</m:t>
                    </m:r>
                    <m:r>
                      <a:rPr kumimoji="0" lang="de-CH" sz="4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⊂</m:t>
                    </m:r>
                    <m:sSup>
                      <m:sSupPr>
                        <m:ctrlPr>
                          <a:rPr kumimoji="0" lang="en-GB" sz="4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sSupPr>
                      <m:e>
                        <m:r>
                          <a:rPr kumimoji="0" lang="en-GB" sz="4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ℝ</m:t>
                        </m:r>
                      </m:e>
                      <m:sup>
                        <m:r>
                          <a:rPr lang="de-CH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de-CH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CH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CH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CH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de-CH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CH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de-CH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sz="4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Metric distance function </a:t>
                </a:r>
                <a14:m>
                  <m:oMath xmlns:m="http://schemas.openxmlformats.org/officeDocument/2006/math">
                    <m:r>
                      <a:rPr kumimoji="0" lang="en-GB" sz="400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𝔡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(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𝑓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,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𝑞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)</m:t>
                    </m:r>
                  </m:oMath>
                </a14:m>
                <a:endParaRPr kumimoji="0" lang="en-GB" sz="4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Interest in closest matches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GB" b="1" dirty="0"/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GB" b="1" dirty="0"/>
                  <a:t>In Fact, though: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Different spaces, e.g., </a:t>
                </a:r>
                <a14:m>
                  <m:oMath xmlns:m="http://schemas.openxmlformats.org/officeDocument/2006/math">
                    <m:r>
                      <a:rPr kumimoji="0" lang="de-CH" sz="4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𝔽</m:t>
                    </m:r>
                    <m:r>
                      <a:rPr kumimoji="0" lang="de-CH" sz="4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⊂</m:t>
                    </m:r>
                    <m:sSup>
                      <m:sSupPr>
                        <m:ctrlPr>
                          <a:rPr kumimoji="0" lang="en-GB" sz="4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sSupPr>
                      <m:e>
                        <m:r>
                          <a:rPr kumimoji="0" lang="en-GB" sz="4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ℂ</m:t>
                        </m:r>
                      </m:e>
                      <m:sup>
                        <m:r>
                          <a:rPr lang="de-CH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GB" dirty="0"/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Distance function is not always metric and sometimes not even binary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Interest may lie in closest matches, farthest matches, matches in a range,…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GB" dirty="0"/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GB" dirty="0">
                    <a:sym typeface="Wingdings" pitchFamily="2" charset="2"/>
                  </a:rPr>
                  <a:t> We require a broader definition to support different workloads.</a:t>
                </a:r>
                <a:endParaRPr lang="en-GB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4E30F32-CC71-68CC-6732-C5B511237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68" y="2653045"/>
                <a:ext cx="10290307" cy="9434762"/>
              </a:xfrm>
              <a:prstGeom prst="rect">
                <a:avLst/>
              </a:prstGeom>
              <a:blipFill>
                <a:blip r:embed="rId2"/>
                <a:stretch>
                  <a:fillRect l="-2219" b="-188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C295D20F-F327-54E1-0841-231E36DC511F}"/>
              </a:ext>
            </a:extLst>
          </p:cNvPr>
          <p:cNvSpPr txBox="1"/>
          <p:nvPr/>
        </p:nvSpPr>
        <p:spPr>
          <a:xfrm>
            <a:off x="22085813" y="10594993"/>
            <a:ext cx="597921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blue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295231-0DE0-36D2-F87F-4380257FB6EA}"/>
              </a:ext>
            </a:extLst>
          </p:cNvPr>
          <p:cNvSpPr txBox="1"/>
          <p:nvPr/>
        </p:nvSpPr>
        <p:spPr>
          <a:xfrm>
            <a:off x="13937758" y="10573044"/>
            <a:ext cx="500137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204FC1-0D6F-1244-49D9-1AF9AB55936C}"/>
              </a:ext>
            </a:extLst>
          </p:cNvPr>
          <p:cNvSpPr txBox="1"/>
          <p:nvPr/>
        </p:nvSpPr>
        <p:spPr>
          <a:xfrm>
            <a:off x="17936001" y="3121007"/>
            <a:ext cx="724557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green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59680F-D29A-ED6E-4777-B97AB8BA750B}"/>
                  </a:ext>
                </a:extLst>
              </p:cNvPr>
              <p:cNvSpPr txBox="1"/>
              <p:nvPr/>
            </p:nvSpPr>
            <p:spPr>
              <a:xfrm>
                <a:off x="16572045" y="10544838"/>
                <a:ext cx="3494546" cy="795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88900" tIns="88900" rIns="88900" bIns="8890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High-dimensional Vector Space</a:t>
                </a:r>
                <a:br>
                  <a:rPr kumimoji="0" lang="en-GB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𝔽</m:t>
                      </m:r>
                      <m:r>
                        <a:rPr kumimoji="0" lang="de-CH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⊂</m:t>
                      </m:r>
                      <m:sSup>
                        <m:sSupPr>
                          <m:ctrlPr>
                            <a:rPr kumimoji="0" lang="en-GB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pPr>
                        <m:e>
                          <m:r>
                            <a:rPr kumimoji="0" lang="en-GB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ℝ</m:t>
                          </m:r>
                        </m:e>
                        <m:sup>
                          <m:r>
                            <a:rPr lang="de-CH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GB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59680F-D29A-ED6E-4777-B97AB8BA7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2045" y="10544838"/>
                <a:ext cx="3494546" cy="795089"/>
              </a:xfrm>
              <a:prstGeom prst="rect">
                <a:avLst/>
              </a:prstGeom>
              <a:blipFill>
                <a:blip r:embed="rId3"/>
                <a:stretch>
                  <a:fillRect l="-2174" r="-7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75856A32-D5B4-493F-0E56-7314C7BD9737}"/>
              </a:ext>
            </a:extLst>
          </p:cNvPr>
          <p:cNvGrpSpPr/>
          <p:nvPr/>
        </p:nvGrpSpPr>
        <p:grpSpPr>
          <a:xfrm>
            <a:off x="11127593" y="2666482"/>
            <a:ext cx="5129732" cy="1814681"/>
            <a:chOff x="11127593" y="2666482"/>
            <a:chExt cx="5129732" cy="1814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99545A4-32C2-627B-88D6-6BE71847955B}"/>
                    </a:ext>
                  </a:extLst>
                </p:cNvPr>
                <p:cNvSpPr txBox="1"/>
                <p:nvPr/>
              </p:nvSpPr>
              <p:spPr>
                <a:xfrm>
                  <a:off x="11370987" y="2666482"/>
                  <a:ext cx="4886338" cy="119436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GB" sz="4000" b="1" i="1" u="none" strike="noStrike" cap="none" spc="0" normalizeH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𝖙</m:t>
                      </m:r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(            </a:t>
                  </a:r>
                  <a:r>
                    <a:rPr lang="en-GB" dirty="0"/>
                    <a:t>) =       </a:t>
                  </a:r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GB" sz="4000" b="0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0" lang="en-GB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r>
                                <a:rPr kumimoji="0" lang="de-CH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0.57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0.82</m:t>
                                  </m:r>
                                </m:e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0.32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:endParaRPr kumimoji="0" lang="en-GB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99545A4-32C2-627B-88D6-6BE7184795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0987" y="2666482"/>
                  <a:ext cx="4886338" cy="1194366"/>
                </a:xfrm>
                <a:prstGeom prst="rect">
                  <a:avLst/>
                </a:prstGeom>
                <a:blipFill>
                  <a:blip r:embed="rId4"/>
                  <a:stretch>
                    <a:fillRect l="-1554" b="-842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7E5E7E-015C-6356-D178-7250CEF36ED7}"/>
                </a:ext>
              </a:extLst>
            </p:cNvPr>
            <p:cNvSpPr/>
            <p:nvPr/>
          </p:nvSpPr>
          <p:spPr>
            <a:xfrm>
              <a:off x="13816043" y="2980990"/>
              <a:ext cx="505326" cy="517064"/>
            </a:xfrm>
            <a:prstGeom prst="ellipse">
              <a:avLst/>
            </a:prstGeom>
            <a:solidFill>
              <a:srgbClr val="92D050"/>
            </a:solidFill>
            <a:ln w="25400" cap="flat">
              <a:solidFill>
                <a:schemeClr val="bg2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0F738B3-5FD7-FCAA-3160-119AB06BDE20}"/>
                    </a:ext>
                  </a:extLst>
                </p:cNvPr>
                <p:cNvSpPr txBox="1"/>
                <p:nvPr/>
              </p:nvSpPr>
              <p:spPr>
                <a:xfrm>
                  <a:off x="11127593" y="3686074"/>
                  <a:ext cx="2677015" cy="795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88900" tIns="88900" rIns="88900" bIns="88900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Feature transformation</a:t>
                  </a:r>
                </a:p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𝕆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→ 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𝔽</m:t>
                        </m:r>
                      </m:oMath>
                    </m:oMathPara>
                  </a14:m>
                  <a:endParaRPr kumimoji="0" lang="de-CH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Cambria Math" panose="02040503050406030204" pitchFamily="18" charset="0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0F738B3-5FD7-FCAA-3160-119AB06BD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7593" y="3686074"/>
                  <a:ext cx="2677015" cy="795089"/>
                </a:xfrm>
                <a:prstGeom prst="rect">
                  <a:avLst/>
                </a:prstGeom>
                <a:blipFill>
                  <a:blip r:embed="rId5"/>
                  <a:stretch>
                    <a:fillRect l="-2830" r="-1415" b="-476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5A1B5DE9-60F4-9FA4-D271-E33D01B145B9}"/>
              </a:ext>
            </a:extLst>
          </p:cNvPr>
          <p:cNvSpPr/>
          <p:nvPr/>
        </p:nvSpPr>
        <p:spPr>
          <a:xfrm>
            <a:off x="16318300" y="3818933"/>
            <a:ext cx="4684515" cy="4639385"/>
          </a:xfrm>
          <a:prstGeom prst="ellipse">
            <a:avLst/>
          </a:prstGeom>
          <a:solidFill>
            <a:schemeClr val="accent6">
              <a:alpha val="35294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0E03F5-0F36-4D44-5997-68CC4E99CCCA}"/>
                  </a:ext>
                </a:extLst>
              </p:cNvPr>
              <p:cNvSpPr txBox="1"/>
              <p:nvPr/>
            </p:nvSpPr>
            <p:spPr>
              <a:xfrm>
                <a:off x="20208468" y="3935025"/>
                <a:ext cx="256480" cy="4308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𝔡</m:t>
                      </m:r>
                    </m:oMath>
                  </m:oMathPara>
                </a14:m>
                <a:endParaRPr kumimoji="0" lang="en-GB" sz="2800" b="0" i="0" u="none" strike="noStrike" cap="none" spc="0" normalizeH="0" baseline="0" dirty="0">
                  <a:ln>
                    <a:noFill/>
                  </a:ln>
                  <a:solidFill>
                    <a:schemeClr val="accent5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0E03F5-0F36-4D44-5997-68CC4E99C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8468" y="3935025"/>
                <a:ext cx="256480" cy="430887"/>
              </a:xfrm>
              <a:prstGeom prst="rect">
                <a:avLst/>
              </a:prstGeom>
              <a:blipFill>
                <a:blip r:embed="rId7"/>
                <a:stretch>
                  <a:fillRect l="-33333" r="-33333" b="-117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18F8C04A-F960-D045-AEA4-7340436E6627}"/>
              </a:ext>
            </a:extLst>
          </p:cNvPr>
          <p:cNvSpPr txBox="1"/>
          <p:nvPr/>
        </p:nvSpPr>
        <p:spPr>
          <a:xfrm>
            <a:off x="13834900" y="12154683"/>
            <a:ext cx="892675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4"/>
                </a:solidFill>
                <a:effectLst/>
              </a:rPr>
              <a:t>Salton et al. (1975). A Vector Space Model for Automatic Indexing. </a:t>
            </a:r>
          </a:p>
        </p:txBody>
      </p:sp>
      <p:sp>
        <p:nvSpPr>
          <p:cNvPr id="3" name="Doughnut 2">
            <a:extLst>
              <a:ext uri="{FF2B5EF4-FFF2-40B4-BE49-F238E27FC236}">
                <a16:creationId xmlns:a16="http://schemas.microsoft.com/office/drawing/2014/main" id="{FA73E8F7-7259-3D55-4874-7B6692E43B59}"/>
              </a:ext>
            </a:extLst>
          </p:cNvPr>
          <p:cNvSpPr/>
          <p:nvPr/>
        </p:nvSpPr>
        <p:spPr>
          <a:xfrm>
            <a:off x="15568625" y="3202840"/>
            <a:ext cx="6027053" cy="5813421"/>
          </a:xfrm>
          <a:prstGeom prst="donut">
            <a:avLst/>
          </a:prstGeom>
          <a:solidFill>
            <a:srgbClr val="EB829B">
              <a:alpha val="35294"/>
            </a:srgb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34E6A-849A-4056-2DD3-7DB735CBDD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07563" y="2752678"/>
            <a:ext cx="1359456" cy="101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175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28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32" grpId="0" animBg="1"/>
      <p:bldP spid="33" grpId="0" animBg="1"/>
      <p:bldP spid="35" grpId="0" animBg="1"/>
      <p:bldP spid="35" grpId="1" animBg="1"/>
      <p:bldP spid="61" grpId="0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A9BCEA-5634-75EA-5802-F07259C41481}"/>
              </a:ext>
            </a:extLst>
          </p:cNvPr>
          <p:cNvCxnSpPr>
            <a:cxnSpLocks/>
          </p:cNvCxnSpPr>
          <p:nvPr/>
        </p:nvCxnSpPr>
        <p:spPr>
          <a:xfrm>
            <a:off x="12582613" y="7466910"/>
            <a:ext cx="7985718" cy="0"/>
          </a:xfrm>
          <a:prstGeom prst="line">
            <a:avLst/>
          </a:prstGeom>
          <a:noFill/>
          <a:ln w="19050" cap="flat">
            <a:solidFill>
              <a:schemeClr val="accent4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2BF093B7-C781-8E95-0C6A-11C91723D74E}"/>
              </a:ext>
            </a:extLst>
          </p:cNvPr>
          <p:cNvCxnSpPr>
            <a:cxnSpLocks/>
            <a:stCxn id="13" idx="3"/>
            <a:endCxn id="6" idx="0"/>
          </p:cNvCxnSpPr>
          <p:nvPr/>
        </p:nvCxnSpPr>
        <p:spPr>
          <a:xfrm>
            <a:off x="15335788" y="5733912"/>
            <a:ext cx="6056153" cy="520500"/>
          </a:xfrm>
          <a:prstGeom prst="bentConnector2">
            <a:avLst/>
          </a:prstGeom>
          <a:noFill/>
          <a:ln w="19050" cap="flat">
            <a:solidFill>
              <a:schemeClr val="accent2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98AC214-74B3-E89A-6C64-A8CB5A59503F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 flipV="1">
            <a:off x="14980372" y="8486439"/>
            <a:ext cx="6411569" cy="743270"/>
          </a:xfrm>
          <a:prstGeom prst="bentConnector2">
            <a:avLst/>
          </a:prstGeom>
          <a:noFill/>
          <a:ln w="19050" cap="flat">
            <a:solidFill>
              <a:schemeClr val="accent2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6DCA860-DE1A-35E7-39E6-7514446F8F33}"/>
              </a:ext>
            </a:extLst>
          </p:cNvPr>
          <p:cNvSpPr/>
          <p:nvPr/>
        </p:nvSpPr>
        <p:spPr>
          <a:xfrm>
            <a:off x="16629736" y="4417218"/>
            <a:ext cx="3224463" cy="6086837"/>
          </a:xfrm>
          <a:prstGeom prst="rect">
            <a:avLst/>
          </a:prstGeom>
          <a:solidFill>
            <a:srgbClr val="D9D9D9">
              <a:alpha val="34510"/>
            </a:srgbClr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Retrieval</a:t>
            </a:r>
            <a:b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System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C12BF-4C18-1B02-273B-0C9F531D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 in Multimedia Data Management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Assumption 2 / </a:t>
            </a:r>
            <a:r>
              <a:rPr lang="en-GB" sz="3600" dirty="0" err="1">
                <a:solidFill>
                  <a:schemeClr val="bg2"/>
                </a:solidFill>
              </a:rPr>
              <a:t>Staticity</a:t>
            </a:r>
            <a:r>
              <a:rPr lang="en-GB" sz="3600" dirty="0">
                <a:solidFill>
                  <a:schemeClr val="bg2"/>
                </a:solidFill>
              </a:rPr>
              <a:t> of Data Collections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3015C3-9C35-D55F-9C35-48F5F0710518}"/>
              </a:ext>
            </a:extLst>
          </p:cNvPr>
          <p:cNvSpPr txBox="1"/>
          <p:nvPr/>
        </p:nvSpPr>
        <p:spPr>
          <a:xfrm>
            <a:off x="879668" y="2664011"/>
            <a:ext cx="10290307" cy="94128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Data Collections do not Change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Offline vs. online phase (indexing vs. search)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Index</a:t>
            </a:r>
            <a:r>
              <a:rPr kumimoji="0" lang="en-GB" sz="40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 structures can be prepared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No concurrent access to data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FoundrySterling-Book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In Fact, though: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Data may be subject to change (e.g., CRUD, social media analysis)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Write and reads to multimedia database may take place concurrently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High-Dimensional Index structures must be able to cope with (concurrent) changes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dirty="0">
                <a:sym typeface="Wingdings" pitchFamily="2" charset="2"/>
              </a:rPr>
              <a:t> Incremental changes must be supported at all system levels.</a:t>
            </a:r>
            <a:endParaRPr lang="en-GB" dirty="0"/>
          </a:p>
        </p:txBody>
      </p:sp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69328550-7213-BA88-AAD0-DA233F79D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75927" y="6254412"/>
            <a:ext cx="2232027" cy="223202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35DC2A-8027-F65D-EB98-0EAD7D124F2A}"/>
              </a:ext>
            </a:extLst>
          </p:cNvPr>
          <p:cNvSpPr/>
          <p:nvPr/>
        </p:nvSpPr>
        <p:spPr>
          <a:xfrm>
            <a:off x="12935345" y="8892028"/>
            <a:ext cx="2045027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pic>
        <p:nvPicPr>
          <p:cNvPr id="10" name="Picture 9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110E8E87-056C-4D01-F41D-9307FA68F1D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0209" y="5165226"/>
            <a:ext cx="727243" cy="545432"/>
          </a:xfrm>
          <a:prstGeom prst="rect">
            <a:avLst/>
          </a:prstGeom>
        </p:spPr>
      </p:pic>
      <p:pic>
        <p:nvPicPr>
          <p:cNvPr id="11" name="Picture 10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D062E962-A43D-CA7C-E87A-DF9644A8173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06759" y="4701384"/>
            <a:ext cx="663073" cy="497305"/>
          </a:xfrm>
          <a:prstGeom prst="rect">
            <a:avLst/>
          </a:prstGeom>
        </p:spPr>
      </p:pic>
      <p:pic>
        <p:nvPicPr>
          <p:cNvPr id="12" name="Picture 11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179CE6A0-ECE8-67CC-C8E8-BBA47173A0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9493" y="4200190"/>
            <a:ext cx="671763" cy="895684"/>
          </a:xfrm>
          <a:prstGeom prst="rect">
            <a:avLst/>
          </a:prstGeom>
        </p:spPr>
      </p:pic>
      <p:pic>
        <p:nvPicPr>
          <p:cNvPr id="13" name="Picture 12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28A00307-4773-F91E-6FD8-4E5F69DBAC8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4025" y="5286070"/>
            <a:ext cx="671763" cy="895684"/>
          </a:xfrm>
          <a:prstGeom prst="rect">
            <a:avLst/>
          </a:prstGeom>
        </p:spPr>
      </p:pic>
      <p:pic>
        <p:nvPicPr>
          <p:cNvPr id="14" name="Picture 13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3A89A047-1FE6-0CDF-9554-0BB1667F7C0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6293" y="3878678"/>
            <a:ext cx="656039" cy="8747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E03484-F512-C1E2-EA0F-1352179E27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84875" y="4893219"/>
            <a:ext cx="840929" cy="630697"/>
          </a:xfrm>
          <a:prstGeom prst="rect">
            <a:avLst/>
          </a:prstGeom>
        </p:spPr>
      </p:pic>
      <p:pic>
        <p:nvPicPr>
          <p:cNvPr id="16" name="Picture 15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412BCB6B-6D31-67CA-6D27-360D18EF0E55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85498" y="3905325"/>
            <a:ext cx="656039" cy="874718"/>
          </a:xfrm>
          <a:prstGeom prst="rect">
            <a:avLst/>
          </a:prstGeom>
        </p:spPr>
      </p:pic>
      <p:pic>
        <p:nvPicPr>
          <p:cNvPr id="17" name="Picture 16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58D2D25D-55D8-1C2C-16B6-2C39146A4A2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6294" y="5651345"/>
            <a:ext cx="656039" cy="874718"/>
          </a:xfrm>
          <a:prstGeom prst="rect">
            <a:avLst/>
          </a:prstGeom>
        </p:spPr>
      </p:pic>
      <p:pic>
        <p:nvPicPr>
          <p:cNvPr id="18" name="Picture 17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4A662A54-A9A8-D274-2E64-B705B4368B8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2661" y="5453547"/>
            <a:ext cx="707858" cy="943811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ACC8166-81D1-455F-5F9C-A9E512F79516}"/>
              </a:ext>
            </a:extLst>
          </p:cNvPr>
          <p:cNvSpPr/>
          <p:nvPr/>
        </p:nvSpPr>
        <p:spPr>
          <a:xfrm>
            <a:off x="14333689" y="8982651"/>
            <a:ext cx="505326" cy="517064"/>
          </a:xfrm>
          <a:prstGeom prst="ellipse">
            <a:avLst/>
          </a:prstGeom>
          <a:solidFill>
            <a:srgbClr val="00B050"/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DD107E-6E6B-AE38-3072-637CF36B51C1}"/>
              </a:ext>
            </a:extLst>
          </p:cNvPr>
          <p:cNvSpPr txBox="1"/>
          <p:nvPr/>
        </p:nvSpPr>
        <p:spPr>
          <a:xfrm>
            <a:off x="22217695" y="6911209"/>
            <a:ext cx="2145633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0364F6-5706-693A-021A-D57B5F0C1A38}"/>
              </a:ext>
            </a:extLst>
          </p:cNvPr>
          <p:cNvSpPr txBox="1"/>
          <p:nvPr/>
        </p:nvSpPr>
        <p:spPr>
          <a:xfrm>
            <a:off x="16653798" y="4444836"/>
            <a:ext cx="3178755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Feature transformation</a:t>
            </a:r>
            <a:b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Indexing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1" dirty="0">
                <a:solidFill>
                  <a:schemeClr val="accent2"/>
                </a:solidFill>
              </a:rPr>
              <a:t>Storage</a:t>
            </a:r>
            <a:endParaRPr kumimoji="0" lang="en-GB" sz="24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2CA349-177F-FBF4-D831-9AA8618AA300}"/>
              </a:ext>
            </a:extLst>
          </p:cNvPr>
          <p:cNvSpPr txBox="1"/>
          <p:nvPr/>
        </p:nvSpPr>
        <p:spPr>
          <a:xfrm>
            <a:off x="12582613" y="6882997"/>
            <a:ext cx="1011495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offline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5FBE6B-3152-3BB0-1702-C097C8F19CD2}"/>
              </a:ext>
            </a:extLst>
          </p:cNvPr>
          <p:cNvSpPr txBox="1"/>
          <p:nvPr/>
        </p:nvSpPr>
        <p:spPr>
          <a:xfrm>
            <a:off x="12582613" y="7484700"/>
            <a:ext cx="981038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online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6535E2-9FE6-70FD-9DEB-1885B63FE919}"/>
              </a:ext>
            </a:extLst>
          </p:cNvPr>
          <p:cNvSpPr txBox="1"/>
          <p:nvPr/>
        </p:nvSpPr>
        <p:spPr>
          <a:xfrm>
            <a:off x="16790841" y="9241358"/>
            <a:ext cx="2856551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Interpretation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1" dirty="0">
                <a:solidFill>
                  <a:schemeClr val="accent2"/>
                </a:solidFill>
              </a:rPr>
              <a:t>Score Fusion</a:t>
            </a:r>
            <a:br>
              <a:rPr lang="en-GB" sz="2400" b="1" dirty="0">
                <a:solidFill>
                  <a:schemeClr val="accent2"/>
                </a:solidFill>
              </a:rPr>
            </a:br>
            <a:r>
              <a:rPr lang="en-GB" sz="2400" b="1" dirty="0">
                <a:solidFill>
                  <a:schemeClr val="accent2"/>
                </a:solidFill>
              </a:rPr>
              <a:t>Orchestration</a:t>
            </a:r>
            <a:endParaRPr kumimoji="0" lang="en-GB" sz="24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BA3DA7-D60A-2668-D8A7-F9DA68B23144}"/>
              </a:ext>
            </a:extLst>
          </p:cNvPr>
          <p:cNvSpPr txBox="1"/>
          <p:nvPr/>
        </p:nvSpPr>
        <p:spPr>
          <a:xfrm>
            <a:off x="12290209" y="12216216"/>
            <a:ext cx="10806935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b="0" i="0" dirty="0" err="1">
                <a:solidFill>
                  <a:schemeClr val="accent4"/>
                </a:solidFill>
                <a:effectLst/>
                <a:latin typeface="+mn-lt"/>
              </a:rPr>
              <a:t>Rossetto</a:t>
            </a:r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 et al. (2014). </a:t>
            </a:r>
            <a:r>
              <a:rPr lang="en-GB" sz="2400" b="0" i="0" dirty="0" err="1">
                <a:solidFill>
                  <a:schemeClr val="accent4"/>
                </a:solidFill>
                <a:effectLst/>
                <a:latin typeface="+mn-lt"/>
              </a:rPr>
              <a:t>Cineast</a:t>
            </a:r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: a multi-feature sketch-based video retrieval engine.</a:t>
            </a:r>
            <a:endParaRPr lang="en-GB" sz="2400" dirty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15056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AA46-4196-4676-92BA-FC20C708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 in Multimedia Data Management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Assumption 3 / Workloads Known in Advance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D298C6-E2D9-92B0-2A4B-9283A63DCBFA}"/>
              </a:ext>
            </a:extLst>
          </p:cNvPr>
          <p:cNvSpPr txBox="1"/>
          <p:nvPr/>
        </p:nvSpPr>
        <p:spPr>
          <a:xfrm>
            <a:off x="879668" y="3041652"/>
            <a:ext cx="10290307" cy="94128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Pre-determined Workloads</a:t>
            </a:r>
            <a:r>
              <a:rPr lang="en-GB" b="1" dirty="0"/>
              <a:t>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System optimised for a type of workload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Only a matter of “parametrisation” </a:t>
            </a:r>
            <a:br>
              <a:rPr lang="en-GB" dirty="0"/>
            </a:br>
            <a:r>
              <a:rPr lang="en-GB" dirty="0"/>
              <a:t>(e.g., query vector, distance, index)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End-user has system-level knowledge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In Fact, though: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Query workloads may vary </a:t>
            </a:r>
            <a:br>
              <a:rPr lang="en-GB" dirty="0"/>
            </a:br>
            <a:r>
              <a:rPr lang="en-GB" dirty="0"/>
              <a:t>(see exploration search axis)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Execution paths impact results</a:t>
            </a:r>
            <a:br>
              <a:rPr lang="en-GB" dirty="0"/>
            </a:br>
            <a:r>
              <a:rPr lang="en-GB" dirty="0"/>
              <a:t>(execution time vs. retrieval quality)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Use-cases allow for different trade-offs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dirty="0">
                <a:sym typeface="Wingdings" pitchFamily="2" charset="2"/>
              </a:rPr>
              <a:t> Database system must be able to plan execution of a query.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13F72-7556-B583-E02E-9B2F8156B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95231" y="6351569"/>
            <a:ext cx="10761451" cy="18399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460BD2-027F-E63A-6BA6-E1D88BAD78F3}"/>
              </a:ext>
            </a:extLst>
          </p:cNvPr>
          <p:cNvSpPr txBox="1"/>
          <p:nvPr/>
        </p:nvSpPr>
        <p:spPr>
          <a:xfrm>
            <a:off x="12290209" y="12216216"/>
            <a:ext cx="1147436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b="0" i="0" dirty="0" err="1">
                <a:solidFill>
                  <a:schemeClr val="accent4"/>
                </a:solidFill>
                <a:effectLst/>
                <a:latin typeface="+mn-lt"/>
              </a:rPr>
              <a:t>Zahàlka</a:t>
            </a:r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 et al. (2014). Towards Interactive, Intelligent and Integrated Multimedia Analytics</a:t>
            </a:r>
            <a:endParaRPr lang="en-GB" sz="2400" dirty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207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A0331-112B-25B4-DE55-B9A680FF2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of this 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0304-0A09-9681-0A25-A6DD4E985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427" y="2324501"/>
            <a:ext cx="23145154" cy="10057999"/>
          </a:xfrm>
        </p:spPr>
        <p:txBody>
          <a:bodyPr/>
          <a:lstStyle/>
          <a:p>
            <a:r>
              <a:rPr lang="en-GB" b="1" dirty="0"/>
              <a:t>Conceptual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i="1" dirty="0">
                <a:solidFill>
                  <a:schemeClr val="accent5"/>
                </a:solidFill>
              </a:rPr>
              <a:t>query model </a:t>
            </a:r>
            <a:r>
              <a:rPr lang="en-GB" dirty="0"/>
              <a:t>that integrates </a:t>
            </a:r>
            <a:r>
              <a:rPr lang="en-GB" i="1" dirty="0">
                <a:solidFill>
                  <a:schemeClr val="accent5"/>
                </a:solidFill>
              </a:rPr>
              <a:t>proximity based queries </a:t>
            </a:r>
            <a:r>
              <a:rPr lang="en-GB" dirty="0"/>
              <a:t>into the </a:t>
            </a:r>
            <a:r>
              <a:rPr lang="en-GB" i="1" dirty="0">
                <a:solidFill>
                  <a:schemeClr val="accent5"/>
                </a:solidFill>
              </a:rPr>
              <a:t>relational data model</a:t>
            </a:r>
            <a:r>
              <a:rPr lang="en-GB" dirty="0">
                <a:solidFill>
                  <a:schemeClr val="tx1"/>
                </a:solidFill>
              </a:rPr>
              <a:t> with the aim to maintain the </a:t>
            </a:r>
            <a:r>
              <a:rPr lang="en-GB" i="1" dirty="0">
                <a:solidFill>
                  <a:schemeClr val="accent5"/>
                </a:solidFill>
              </a:rPr>
              <a:t>composability</a:t>
            </a:r>
            <a:r>
              <a:rPr lang="en-GB" dirty="0">
                <a:solidFill>
                  <a:schemeClr val="tx1"/>
                </a:solidFill>
              </a:rPr>
              <a:t> and to allow for </a:t>
            </a:r>
            <a:r>
              <a:rPr lang="en-GB" i="1" dirty="0">
                <a:solidFill>
                  <a:schemeClr val="accent5"/>
                </a:solidFill>
              </a:rPr>
              <a:t>query execution planning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</a:t>
            </a:r>
            <a:r>
              <a:rPr lang="en-GB" i="1" dirty="0">
                <a:solidFill>
                  <a:schemeClr val="accent5"/>
                </a:solidFill>
              </a:rPr>
              <a:t> cost model </a:t>
            </a:r>
            <a:r>
              <a:rPr lang="en-GB" dirty="0">
                <a:solidFill>
                  <a:schemeClr val="tx1"/>
                </a:solidFill>
              </a:rPr>
              <a:t>for</a:t>
            </a:r>
            <a:r>
              <a:rPr lang="en-GB" i="1" dirty="0">
                <a:solidFill>
                  <a:schemeClr val="tx1"/>
                </a:solidFill>
              </a:rPr>
              <a:t> </a:t>
            </a:r>
            <a:r>
              <a:rPr lang="en-GB" i="1" dirty="0">
                <a:solidFill>
                  <a:schemeClr val="accent5"/>
                </a:solidFill>
              </a:rPr>
              <a:t>query execution planning</a:t>
            </a:r>
            <a:r>
              <a:rPr lang="en-GB" dirty="0">
                <a:solidFill>
                  <a:schemeClr val="tx1"/>
                </a:solidFill>
              </a:rPr>
              <a:t> that takes the </a:t>
            </a:r>
            <a:r>
              <a:rPr lang="en-GB" i="1" dirty="0">
                <a:solidFill>
                  <a:schemeClr val="accent5"/>
                </a:solidFill>
              </a:rPr>
              <a:t>expected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i="1" dirty="0">
                <a:solidFill>
                  <a:schemeClr val="accent5"/>
                </a:solidFill>
              </a:rPr>
              <a:t>desired quality</a:t>
            </a:r>
            <a:r>
              <a:rPr lang="en-GB" dirty="0">
                <a:solidFill>
                  <a:schemeClr val="tx1"/>
                </a:solidFill>
              </a:rPr>
              <a:t> of results into account, in addition to traditional metrics (e.g., IO or CPU cost)</a:t>
            </a:r>
            <a:endParaRPr lang="en-GB" i="1" dirty="0">
              <a:solidFill>
                <a:schemeClr val="accent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 </a:t>
            </a:r>
            <a:r>
              <a:rPr lang="en-GB" i="1" dirty="0">
                <a:solidFill>
                  <a:schemeClr val="accent5"/>
                </a:solidFill>
              </a:rPr>
              <a:t>write- and failure model </a:t>
            </a:r>
            <a:r>
              <a:rPr lang="en-GB" dirty="0">
                <a:solidFill>
                  <a:schemeClr val="tx1"/>
                </a:solidFill>
              </a:rPr>
              <a:t>for maintaining high-dimensional </a:t>
            </a:r>
            <a:r>
              <a:rPr lang="en-GB" i="1" dirty="0">
                <a:solidFill>
                  <a:schemeClr val="accent5"/>
                </a:solidFill>
              </a:rPr>
              <a:t>index structures </a:t>
            </a:r>
            <a:r>
              <a:rPr lang="en-GB" dirty="0">
                <a:solidFill>
                  <a:schemeClr val="tx1"/>
                </a:solidFill>
              </a:rPr>
              <a:t>in the face of </a:t>
            </a:r>
            <a:r>
              <a:rPr lang="en-GB" i="1" dirty="0">
                <a:solidFill>
                  <a:schemeClr val="accent5"/>
                </a:solidFill>
              </a:rPr>
              <a:t>changing</a:t>
            </a:r>
            <a:r>
              <a:rPr lang="en-GB" dirty="0">
                <a:solidFill>
                  <a:schemeClr val="tx1"/>
                </a:solidFill>
              </a:rPr>
              <a:t> data.</a:t>
            </a:r>
            <a:r>
              <a:rPr lang="en-GB" i="1" dirty="0">
                <a:solidFill>
                  <a:schemeClr val="accent5"/>
                </a:solidFill>
              </a:rPr>
              <a:t>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Implementation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i="1" dirty="0">
                <a:solidFill>
                  <a:schemeClr val="accent5"/>
                </a:solidFill>
              </a:rPr>
              <a:t>reference implementation</a:t>
            </a:r>
            <a:r>
              <a:rPr lang="en-GB" dirty="0">
                <a:solidFill>
                  <a:schemeClr val="accent5"/>
                </a:solidFill>
              </a:rPr>
              <a:t> </a:t>
            </a:r>
            <a:r>
              <a:rPr lang="en-GB" dirty="0"/>
              <a:t>using the aforementioned models in the form of </a:t>
            </a:r>
            <a:r>
              <a:rPr lang="en-GB" i="1" dirty="0">
                <a:solidFill>
                  <a:schemeClr val="accent5"/>
                </a:solidFill>
              </a:rPr>
              <a:t>Cottontail DB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An </a:t>
            </a:r>
            <a:r>
              <a:rPr lang="en-GB" i="1" dirty="0">
                <a:solidFill>
                  <a:schemeClr val="accent5"/>
                </a:solidFill>
              </a:rPr>
              <a:t>evaluation</a:t>
            </a:r>
            <a:r>
              <a:rPr lang="en-GB" dirty="0">
                <a:solidFill>
                  <a:schemeClr val="tx1"/>
                </a:solidFill>
              </a:rPr>
              <a:t> showing the </a:t>
            </a:r>
            <a:r>
              <a:rPr lang="en-GB" i="1" dirty="0">
                <a:solidFill>
                  <a:schemeClr val="accent5"/>
                </a:solidFill>
              </a:rPr>
              <a:t>effectiveness</a:t>
            </a:r>
            <a:r>
              <a:rPr lang="en-GB" dirty="0">
                <a:solidFill>
                  <a:schemeClr val="tx1"/>
                </a:solidFill>
              </a:rPr>
              <a:t> of both the </a:t>
            </a:r>
            <a:r>
              <a:rPr lang="en-GB" i="1" dirty="0">
                <a:solidFill>
                  <a:schemeClr val="accent5"/>
                </a:solidFill>
              </a:rPr>
              <a:t>models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i="1" dirty="0">
                <a:solidFill>
                  <a:schemeClr val="accent5"/>
                </a:solidFill>
              </a:rPr>
              <a:t>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411142991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D7D2"/>
      </a:accent1>
      <a:accent2>
        <a:srgbClr val="1EA5A5"/>
      </a:accent2>
      <a:accent3>
        <a:srgbClr val="2D373C"/>
      </a:accent3>
      <a:accent4>
        <a:srgbClr val="8C9196"/>
      </a:accent4>
      <a:accent5>
        <a:srgbClr val="D20537"/>
      </a:accent5>
      <a:accent6>
        <a:srgbClr val="EB829B"/>
      </a:accent6>
      <a:hlink>
        <a:srgbClr val="0000FF"/>
      </a:hlink>
      <a:folHlink>
        <a:srgbClr val="FF00FF"/>
      </a:folHlink>
    </a:clrScheme>
    <a:fontScheme name="Default">
      <a:majorFont>
        <a:latin typeface="FoundrySterling-Book"/>
        <a:ea typeface="FoundrySterling-Book"/>
        <a:cs typeface="FoundrySterling-Book"/>
      </a:majorFont>
      <a:minorFont>
        <a:latin typeface="FoundrySterling-Demi"/>
        <a:ea typeface="FoundrySterling-Demi"/>
        <a:cs typeface="FoundrySterling-Demi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5D6D2"/>
        </a:solidFill>
        <a:ln w="25400" cap="flat">
          <a:solidFill>
            <a:srgbClr val="24A5A5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chemeClr val="accent3">
                <a:lumOff val="-4117"/>
              </a:schemeClr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2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D7D2"/>
      </a:accent1>
      <a:accent2>
        <a:srgbClr val="1EA5A5"/>
      </a:accent2>
      <a:accent3>
        <a:srgbClr val="2D373C"/>
      </a:accent3>
      <a:accent4>
        <a:srgbClr val="8C9196"/>
      </a:accent4>
      <a:accent5>
        <a:srgbClr val="D20537"/>
      </a:accent5>
      <a:accent6>
        <a:srgbClr val="EB829B"/>
      </a:accent6>
      <a:hlink>
        <a:srgbClr val="0000FF"/>
      </a:hlink>
      <a:folHlink>
        <a:srgbClr val="FF00FF"/>
      </a:folHlink>
    </a:clrScheme>
    <a:fontScheme name="Default">
      <a:majorFont>
        <a:latin typeface="FoundrySterling-Book"/>
        <a:ea typeface="FoundrySterling-Book"/>
        <a:cs typeface="FoundrySterling-Book"/>
      </a:majorFont>
      <a:minorFont>
        <a:latin typeface="FoundrySterling-Demi"/>
        <a:ea typeface="FoundrySterling-Demi"/>
        <a:cs typeface="FoundrySterling-Demi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5D6D2"/>
        </a:solidFill>
        <a:ln w="25400" cap="flat">
          <a:solidFill>
            <a:srgbClr val="24A5A5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chemeClr val="accent3">
                <a:lumOff val="-4117"/>
              </a:schemeClr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2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4553</TotalTime>
  <Words>4038</Words>
  <Application>Microsoft Macintosh PowerPoint</Application>
  <PresentationFormat>Custom</PresentationFormat>
  <Paragraphs>638</Paragraphs>
  <Slides>50</Slides>
  <Notes>6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Cambria Math</vt:lpstr>
      <vt:lpstr>FoundrySterling-Book</vt:lpstr>
      <vt:lpstr>FoundrySterling-Demi</vt:lpstr>
      <vt:lpstr>Helvetica Neue</vt:lpstr>
      <vt:lpstr>Monaco</vt:lpstr>
      <vt:lpstr>Wingdings</vt:lpstr>
      <vt:lpstr>Default</vt:lpstr>
      <vt:lpstr>Data Management for Dynamic Multimedia Analytics and Retrieval</vt:lpstr>
      <vt:lpstr>Motivation: Multimedia is Ubiquitous</vt:lpstr>
      <vt:lpstr>Properties of Multimedia Data</vt:lpstr>
      <vt:lpstr>State of the Art in Multimedia Retrieval Systems</vt:lpstr>
      <vt:lpstr>What about more Complex Applications?</vt:lpstr>
      <vt:lpstr>Challenging the Status Quo in Multimedia Data Management Assumption 1 / Similarity Search</vt:lpstr>
      <vt:lpstr>Challenging the Status Quo in Multimedia Data Management Assumption 2 / Staticity of Data Collections</vt:lpstr>
      <vt:lpstr>Challenging the Status Quo in Multimedia Data Management Assumption 3 / Workloads Known in Advance</vt:lpstr>
      <vt:lpstr>Contributions of this Thesis</vt:lpstr>
      <vt:lpstr>A Relational Model to Accommodate Proximity Based Queries Outline</vt:lpstr>
      <vt:lpstr>A Relational Model to Accommodate Proximity Based Queries Planning and Optimisation using Indexes</vt:lpstr>
      <vt:lpstr>A Relational Model to Accommodate Proximity Based Queries Planning and Optimising on a Function Level</vt:lpstr>
      <vt:lpstr>A Relational Model to Accommodate Proximity Based Queries Planning and Optimising the Query</vt:lpstr>
      <vt:lpstr>A Cost Model for Results Quality Outline</vt:lpstr>
      <vt:lpstr>A Cost Model for Results Quality Comparing Two Execution Plans</vt:lpstr>
      <vt:lpstr>High-Dimensional Index Maintenance Outline</vt:lpstr>
      <vt:lpstr>High-Dimensional Index Maintenance Example: Write Model for a VA file [1]</vt:lpstr>
      <vt:lpstr>Putting Everything Together: Cottontail DB Overview</vt:lpstr>
      <vt:lpstr>Putting Everything Together: Cottontail DB Architecture</vt:lpstr>
      <vt:lpstr>Evaluation Overview</vt:lpstr>
      <vt:lpstr>Evaluation: Query Model and the Effect of Cost Setup</vt:lpstr>
      <vt:lpstr>Evaluation: Query Model and the Effect of Cost Results</vt:lpstr>
      <vt:lpstr>Evaluation: Query Model and the Effect of Cost Results</vt:lpstr>
      <vt:lpstr>Evaluation: Query Model and the Effect of Cost Discussion</vt:lpstr>
      <vt:lpstr>Evaluation: Query Model and the Effect of Cost Discussion</vt:lpstr>
      <vt:lpstr>Evaluation: High-Dimensional Index Maintenance Setup</vt:lpstr>
      <vt:lpstr>Evaluation: High-Dimensional Index Maintenance Results (VAF Index)</vt:lpstr>
      <vt:lpstr>Evaluation: High-Dimensional Index Maintenance Results (VAF Index)</vt:lpstr>
      <vt:lpstr>Evaluation: High-Dimensional Index Maintenance Discussion</vt:lpstr>
      <vt:lpstr>Conclusion</vt:lpstr>
      <vt:lpstr>Future Work</vt:lpstr>
      <vt:lpstr>Thank you!  Questions?</vt:lpstr>
      <vt:lpstr>PowerPoint Presentation</vt:lpstr>
      <vt:lpstr>Relational Algebra Extensions Extended Projection</vt:lpstr>
      <vt:lpstr>Relational Algebra Extensions Ranked Relations and Order</vt:lpstr>
      <vt:lpstr>Relational Algebra s,k-selection</vt:lpstr>
      <vt:lpstr>Expressing Proximity Based Queries</vt:lpstr>
      <vt:lpstr>High-Dimensional Indexes and Rel. Alg. Extension</vt:lpstr>
      <vt:lpstr>High-Dimensional Indexes and Rel. Alg. Extension</vt:lpstr>
      <vt:lpstr>Write Model of an Index</vt:lpstr>
      <vt:lpstr>Failure Model and State of an Index</vt:lpstr>
      <vt:lpstr>PowerPoint Presentation</vt:lpstr>
      <vt:lpstr>Evaluation: Milvus vs. Cottontail DB Results: Cottontail DB</vt:lpstr>
      <vt:lpstr>Evaluation: Milvus vs. Cottontail DB Results: Milvus </vt:lpstr>
      <vt:lpstr>Evaluation: The Effect of Changing Data Results (VAF Index)</vt:lpstr>
      <vt:lpstr>Evaluation: The Effect of Changing Data Results (VAF Index)</vt:lpstr>
      <vt:lpstr>Motivation: Working with Multimedia Data Collections (Idealised Case)</vt:lpstr>
      <vt:lpstr>Motivation: Working with Multimedia Data Collections (Actual Case)</vt:lpstr>
      <vt:lpstr>Motivation: Working with Multimedia Data Collections (Actual Case)</vt:lpstr>
      <vt:lpstr>Motivation: Working with Multimedia Data Collections (Actual Case)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Ralph Gasser</cp:lastModifiedBy>
  <cp:revision>195</cp:revision>
  <dcterms:modified xsi:type="dcterms:W3CDTF">2022-11-21T07:01:19Z</dcterms:modified>
</cp:coreProperties>
</file>